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72" r:id="rId1"/>
  </p:sldMasterIdLst>
  <p:notesMasterIdLst>
    <p:notesMasterId r:id="rId20"/>
  </p:notesMasterIdLst>
  <p:handoutMasterIdLst>
    <p:handoutMasterId r:id="rId21"/>
  </p:handoutMasterIdLst>
  <p:sldIdLst>
    <p:sldId id="270" r:id="rId2"/>
    <p:sldId id="259" r:id="rId3"/>
    <p:sldId id="357" r:id="rId4"/>
    <p:sldId id="359" r:id="rId5"/>
    <p:sldId id="344" r:id="rId6"/>
    <p:sldId id="360" r:id="rId7"/>
    <p:sldId id="361" r:id="rId8"/>
    <p:sldId id="347" r:id="rId9"/>
    <p:sldId id="348" r:id="rId10"/>
    <p:sldId id="349" r:id="rId11"/>
    <p:sldId id="350" r:id="rId12"/>
    <p:sldId id="362" r:id="rId13"/>
    <p:sldId id="363" r:id="rId14"/>
    <p:sldId id="352" r:id="rId15"/>
    <p:sldId id="364" r:id="rId16"/>
    <p:sldId id="353" r:id="rId17"/>
    <p:sldId id="341" r:id="rId18"/>
    <p:sldId id="343" r:id="rId19"/>
  </p:sldIdLst>
  <p:sldSz cx="9144000" cy="6858000" type="screen4x3"/>
  <p:notesSz cx="6858000" cy="9144000"/>
  <p:defaultTextStyle>
    <a:defPPr>
      <a:defRPr lang="en-US"/>
    </a:defPPr>
    <a:lvl1pPr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1pPr>
    <a:lvl2pPr marL="4572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2pPr>
    <a:lvl3pPr marL="9144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3pPr>
    <a:lvl4pPr marL="13716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4pPr>
    <a:lvl5pPr marL="1828800" algn="l" defTabSz="457200" rtl="0" fontAlgn="base">
      <a:spcBef>
        <a:spcPct val="0"/>
      </a:spcBef>
      <a:spcAft>
        <a:spcPct val="0"/>
      </a:spcAft>
      <a:defRPr kern="1200">
        <a:solidFill>
          <a:schemeClr val="tx1"/>
        </a:solidFill>
        <a:latin typeface="Arial" charset="0"/>
        <a:ea typeface="ＭＳ Ｐゴシック" charset="0"/>
        <a:cs typeface="ＭＳ Ｐゴシック" charset="0"/>
      </a:defRPr>
    </a:lvl5pPr>
    <a:lvl6pPr marL="2286000" algn="l" defTabSz="457200" rtl="0" eaLnBrk="1" latinLnBrk="0" hangingPunct="1">
      <a:defRPr kern="1200">
        <a:solidFill>
          <a:schemeClr val="tx1"/>
        </a:solidFill>
        <a:latin typeface="Arial" charset="0"/>
        <a:ea typeface="ＭＳ Ｐゴシック" charset="0"/>
        <a:cs typeface="ＭＳ Ｐゴシック" charset="0"/>
      </a:defRPr>
    </a:lvl6pPr>
    <a:lvl7pPr marL="2743200" algn="l" defTabSz="457200" rtl="0" eaLnBrk="1" latinLnBrk="0" hangingPunct="1">
      <a:defRPr kern="1200">
        <a:solidFill>
          <a:schemeClr val="tx1"/>
        </a:solidFill>
        <a:latin typeface="Arial" charset="0"/>
        <a:ea typeface="ＭＳ Ｐゴシック" charset="0"/>
        <a:cs typeface="ＭＳ Ｐゴシック" charset="0"/>
      </a:defRPr>
    </a:lvl7pPr>
    <a:lvl8pPr marL="3200400" algn="l" defTabSz="457200" rtl="0" eaLnBrk="1" latinLnBrk="0" hangingPunct="1">
      <a:defRPr kern="1200">
        <a:solidFill>
          <a:schemeClr val="tx1"/>
        </a:solidFill>
        <a:latin typeface="Arial" charset="0"/>
        <a:ea typeface="ＭＳ Ｐゴシック" charset="0"/>
        <a:cs typeface="ＭＳ Ｐゴシック" charset="0"/>
      </a:defRPr>
    </a:lvl8pPr>
    <a:lvl9pPr marL="3657600" algn="l" defTabSz="457200" rtl="0" eaLnBrk="1" latinLnBrk="0" hangingPunct="1">
      <a:defRPr kern="1200">
        <a:solidFill>
          <a:schemeClr val="tx1"/>
        </a:solidFill>
        <a:latin typeface="Arial" charset="0"/>
        <a:ea typeface="ＭＳ Ｐゴシック" charset="0"/>
        <a:cs typeface="ＭＳ Ｐゴシック"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prnPr prnWhat="notes" scaleToFitPaper="1"/>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7248" autoAdjust="0"/>
    <p:restoredTop sz="80072" autoAdjust="0"/>
  </p:normalViewPr>
  <p:slideViewPr>
    <p:cSldViewPr snapToGrid="0" snapToObjects="1">
      <p:cViewPr varScale="1">
        <p:scale>
          <a:sx n="115" d="100"/>
          <a:sy n="115" d="100"/>
        </p:scale>
        <p:origin x="-1376" y="-11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snapToObjects="1">
      <p:cViewPr>
        <p:scale>
          <a:sx n="200" d="100"/>
          <a:sy n="200" d="100"/>
        </p:scale>
        <p:origin x="-480" y="40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notesMaster" Target="notesMasters/notesMaster1.xml"/><Relationship Id="rId21" Type="http://schemas.openxmlformats.org/officeDocument/2006/relationships/handoutMaster" Target="handoutMasters/handoutMaster1.xml"/><Relationship Id="rId22" Type="http://schemas.openxmlformats.org/officeDocument/2006/relationships/printerSettings" Target="printerSettings/printerSettings1.bin"/><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9DB3518A-4B55-AE44-AE6C-BB3BCF24E748}" type="datetime1">
              <a:rPr lang="en-US"/>
              <a:pPr>
                <a:defRPr/>
              </a:pPr>
              <a:t>12/15/14</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FAF59276-EAC8-2D47-9F08-8643C774D370}" type="slidenum">
              <a:rPr lang="en-US"/>
              <a:pPr>
                <a:defRPr/>
              </a:pPr>
              <a:t>‹#›</a:t>
            </a:fld>
            <a:endParaRPr lang="en-US"/>
          </a:p>
        </p:txBody>
      </p:sp>
    </p:spTree>
    <p:extLst>
      <p:ext uri="{BB962C8B-B14F-4D97-AF65-F5344CB8AC3E}">
        <p14:creationId xmlns:p14="http://schemas.microsoft.com/office/powerpoint/2010/main" val="250525661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wrap="square" lIns="91440" tIns="45720" rIns="91440" bIns="45720" numCol="1" anchor="t"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3" name="Date Placeholder 2"/>
          <p:cNvSpPr>
            <a:spLocks noGrp="1"/>
          </p:cNvSpPr>
          <p:nvPr>
            <p:ph type="dt" idx="1"/>
          </p:nvPr>
        </p:nvSpPr>
        <p:spPr>
          <a:xfrm>
            <a:off x="3884613" y="0"/>
            <a:ext cx="2971800" cy="457200"/>
          </a:xfrm>
          <a:prstGeom prst="rect">
            <a:avLst/>
          </a:prstGeom>
        </p:spPr>
        <p:txBody>
          <a:bodyPr vert="horz" wrap="square" lIns="91440" tIns="45720" rIns="91440" bIns="45720" numCol="1" anchor="t" anchorCtr="0" compatLnSpc="1">
            <a:prstTxWarp prst="textNoShape">
              <a:avLst/>
            </a:prstTxWarp>
          </a:bodyPr>
          <a:lstStyle>
            <a:lvl1pPr algn="r">
              <a:defRPr sz="1200">
                <a:latin typeface="Calibri" charset="0"/>
              </a:defRPr>
            </a:lvl1pPr>
          </a:lstStyle>
          <a:p>
            <a:pPr>
              <a:defRPr/>
            </a:pPr>
            <a:fld id="{A3F8B293-4BB5-7B43-9483-3921BA569E2B}" type="datetime1">
              <a:rPr lang="en-US"/>
              <a:pPr>
                <a:defRPr/>
              </a:pPr>
              <a:t>12/15/14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wrap="square" lIns="91440" tIns="45720" rIns="91440" bIns="45720" numCol="1" anchor="t" anchorCtr="0" compatLnSpc="1">
            <a:prstTxWarp prst="textNoShape">
              <a:avLst/>
            </a:prstTxWarp>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wrap="square" lIns="91440" tIns="45720" rIns="91440" bIns="45720" numCol="1" anchor="b" anchorCtr="0" compatLnSpc="1">
            <a:prstTxWarp prst="textNoShape">
              <a:avLst/>
            </a:prstTxWarp>
          </a:bodyPr>
          <a:lstStyle>
            <a:lvl1pPr>
              <a:defRPr sz="1200">
                <a:latin typeface="Calibri" charset="0"/>
                <a:ea typeface="ＭＳ Ｐゴシック" charset="-128"/>
                <a:cs typeface="ＭＳ Ｐゴシック" charset="-128"/>
              </a:defRPr>
            </a:lvl1pPr>
          </a:lstStyle>
          <a:p>
            <a:pPr>
              <a:defRPr/>
            </a:pPr>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200">
                <a:latin typeface="Calibri" charset="0"/>
              </a:defRPr>
            </a:lvl1pPr>
          </a:lstStyle>
          <a:p>
            <a:pPr>
              <a:defRPr/>
            </a:pPr>
            <a:fld id="{C238F3AB-CE5B-CB44-B99C-326645F43C51}" type="slidenum">
              <a:rPr lang="en-US"/>
              <a:pPr>
                <a:defRPr/>
              </a:pPr>
              <a:t>‹#›</a:t>
            </a:fld>
            <a:endParaRPr lang="en-US"/>
          </a:p>
        </p:txBody>
      </p:sp>
    </p:spTree>
    <p:extLst>
      <p:ext uri="{BB962C8B-B14F-4D97-AF65-F5344CB8AC3E}">
        <p14:creationId xmlns:p14="http://schemas.microsoft.com/office/powerpoint/2010/main" val="2538892153"/>
      </p:ext>
    </p:extLst>
  </p:cSld>
  <p:clrMap bg1="lt1" tx1="dk1" bg2="lt2" tx2="dk2" accent1="accent1" accent2="accent2" accent3="accent3" accent4="accent4" accent5="accent5" accent6="accent6" hlink="hlink" folHlink="folHlink"/>
  <p:notesStyle>
    <a:lvl1pPr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ＭＳ Ｐゴシック" pitchFamily="-110" charset="-128"/>
      </a:defRPr>
    </a:lvl1pPr>
    <a:lvl2pPr marL="4572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ＭＳ Ｐゴシック" pitchFamily="-110"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2</a:t>
            </a:fld>
            <a:endParaRPr lang="en-US"/>
          </a:p>
        </p:txBody>
      </p:sp>
    </p:spTree>
    <p:extLst>
      <p:ext uri="{BB962C8B-B14F-4D97-AF65-F5344CB8AC3E}">
        <p14:creationId xmlns:p14="http://schemas.microsoft.com/office/powerpoint/2010/main" val="12988196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C238F3AB-CE5B-CB44-B99C-326645F43C51}" type="slidenum">
              <a:rPr lang="en-US" smtClean="0"/>
              <a:pPr>
                <a:defRPr/>
              </a:pPr>
              <a:t>11</a:t>
            </a:fld>
            <a:endParaRPr lang="en-US"/>
          </a:p>
        </p:txBody>
      </p:sp>
    </p:spTree>
    <p:extLst>
      <p:ext uri="{BB962C8B-B14F-4D97-AF65-F5344CB8AC3E}">
        <p14:creationId xmlns:p14="http://schemas.microsoft.com/office/powerpoint/2010/main" val="29619742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pPr>
              <a:defRPr/>
            </a:pPr>
            <a:fld id="{AA5777FD-9432-D948-B35F-9B7BD5FDF8A1}" type="datetime1">
              <a:rPr lang="en-US" smtClean="0"/>
              <a:pPr>
                <a:defRPr/>
              </a:pPr>
              <a:t>12/15/14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5BAAB5B1-00BC-F24C-BCEC-280088855D52}" type="slidenum">
              <a:rPr lang="en-US" smtClean="0"/>
              <a:pPr>
                <a:defRPr/>
              </a:pPr>
              <a:t>‹#›</a:t>
            </a:fld>
            <a:endParaRPr lang="en-US"/>
          </a:p>
        </p:txBody>
      </p:sp>
    </p:spTree>
    <p:extLst>
      <p:ext uri="{BB962C8B-B14F-4D97-AF65-F5344CB8AC3E}">
        <p14:creationId xmlns:p14="http://schemas.microsoft.com/office/powerpoint/2010/main" val="1784242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F506F2DC-6832-8E41-AC2E-3AF4D3AEB5C9}" type="datetime1">
              <a:rPr lang="en-US" smtClean="0"/>
              <a:pPr>
                <a:defRPr/>
              </a:pPr>
              <a:t>12/15/14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3D3CD768-44BE-6743-A8B9-166A0DAFD29B}" type="slidenum">
              <a:rPr lang="en-US" smtClean="0"/>
              <a:pPr>
                <a:defRPr/>
              </a:pPr>
              <a:t>‹#›</a:t>
            </a:fld>
            <a:endParaRPr lang="en-US"/>
          </a:p>
        </p:txBody>
      </p:sp>
    </p:spTree>
    <p:extLst>
      <p:ext uri="{BB962C8B-B14F-4D97-AF65-F5344CB8AC3E}">
        <p14:creationId xmlns:p14="http://schemas.microsoft.com/office/powerpoint/2010/main" val="6448060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73C48182-9AA4-0743-923D-82C285352A06}" type="datetime1">
              <a:rPr lang="en-US" smtClean="0"/>
              <a:pPr>
                <a:defRPr/>
              </a:pPr>
              <a:t>12/15/14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4C6E6E90-B66E-9446-803C-8BA15407D21F}" type="slidenum">
              <a:rPr lang="en-US" smtClean="0"/>
              <a:pPr>
                <a:defRPr/>
              </a:pPr>
              <a:t>‹#›</a:t>
            </a:fld>
            <a:endParaRPr lang="en-US"/>
          </a:p>
        </p:txBody>
      </p:sp>
    </p:spTree>
    <p:extLst>
      <p:ext uri="{BB962C8B-B14F-4D97-AF65-F5344CB8AC3E}">
        <p14:creationId xmlns:p14="http://schemas.microsoft.com/office/powerpoint/2010/main" val="13193569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pPr>
              <a:defRPr/>
            </a:pPr>
            <a:fld id="{13FCE7A9-800B-2E4E-A043-9B5691CC9FA1}" type="datetime1">
              <a:rPr lang="en-US" smtClean="0"/>
              <a:pPr>
                <a:defRPr/>
              </a:pPr>
              <a:t>12/15/14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362B316-9619-6B4E-B1F0-FEF328F2B9E0}" type="slidenum">
              <a:rPr lang="en-US" smtClean="0"/>
              <a:pPr>
                <a:defRPr/>
              </a:pPr>
              <a:t>‹#›</a:t>
            </a:fld>
            <a:endParaRPr lang="en-US"/>
          </a:p>
        </p:txBody>
      </p:sp>
    </p:spTree>
    <p:extLst>
      <p:ext uri="{BB962C8B-B14F-4D97-AF65-F5344CB8AC3E}">
        <p14:creationId xmlns:p14="http://schemas.microsoft.com/office/powerpoint/2010/main" val="181525717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pPr>
              <a:defRPr/>
            </a:pPr>
            <a:fld id="{36A8F243-EC49-7C46-9BC8-A818147A19FB}" type="datetime1">
              <a:rPr lang="en-US" smtClean="0"/>
              <a:pPr>
                <a:defRPr/>
              </a:pPr>
              <a:t>12/15/14</a:t>
            </a:fld>
            <a:endParaRPr lang="en-US"/>
          </a:p>
        </p:txBody>
      </p:sp>
      <p:sp>
        <p:nvSpPr>
          <p:cNvPr id="5" name="Footer Placeholder 4"/>
          <p:cNvSpPr>
            <a:spLocks noGrp="1"/>
          </p:cNvSpPr>
          <p:nvPr>
            <p:ph type="ftr" sz="quarter" idx="11"/>
          </p:nvPr>
        </p:nvSpPr>
        <p:spPr/>
        <p:txBody>
          <a:bodyPr/>
          <a:lstStyle>
            <a:lvl1pPr>
              <a:defRPr/>
            </a:lvl1pPr>
          </a:lstStyle>
          <a:p>
            <a:pPr>
              <a:defRPr/>
            </a:pPr>
            <a:endParaRPr lang="en-US"/>
          </a:p>
        </p:txBody>
      </p:sp>
      <p:sp>
        <p:nvSpPr>
          <p:cNvPr id="6" name="Slide Number Placeholder 5"/>
          <p:cNvSpPr>
            <a:spLocks noGrp="1"/>
          </p:cNvSpPr>
          <p:nvPr>
            <p:ph type="sldNum" sz="quarter" idx="12"/>
          </p:nvPr>
        </p:nvSpPr>
        <p:spPr/>
        <p:txBody>
          <a:bodyPr/>
          <a:lstStyle>
            <a:lvl1pPr>
              <a:defRPr/>
            </a:lvl1pPr>
          </a:lstStyle>
          <a:p>
            <a:pPr>
              <a:defRPr/>
            </a:pPr>
            <a:fld id="{CCEECEF4-70FA-7C49-9E9C-054C23DA1F61}" type="slidenum">
              <a:rPr lang="en-US" smtClean="0"/>
              <a:pPr>
                <a:defRPr/>
              </a:pPr>
              <a:t>‹#›</a:t>
            </a:fld>
            <a:endParaRPr lang="en-US"/>
          </a:p>
        </p:txBody>
      </p:sp>
    </p:spTree>
    <p:extLst>
      <p:ext uri="{BB962C8B-B14F-4D97-AF65-F5344CB8AC3E}">
        <p14:creationId xmlns:p14="http://schemas.microsoft.com/office/powerpoint/2010/main" val="261507334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a:lvl1pPr>
          </a:lstStyle>
          <a:p>
            <a:pPr>
              <a:defRPr/>
            </a:pPr>
            <a:fld id="{30168720-4AE0-5847-B11F-DEF5AF537B8F}" type="datetime1">
              <a:rPr lang="en-US" smtClean="0"/>
              <a:pPr>
                <a:defRPr/>
              </a:pPr>
              <a:t>12/15/14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D916C786-7364-A040-B2E9-EDCE5FBC182B}" type="slidenum">
              <a:rPr lang="en-US" smtClean="0"/>
              <a:pPr>
                <a:defRPr/>
              </a:pPr>
              <a:t>‹#›</a:t>
            </a:fld>
            <a:endParaRPr lang="en-US"/>
          </a:p>
        </p:txBody>
      </p:sp>
    </p:spTree>
    <p:extLst>
      <p:ext uri="{BB962C8B-B14F-4D97-AF65-F5344CB8AC3E}">
        <p14:creationId xmlns:p14="http://schemas.microsoft.com/office/powerpoint/2010/main" val="27179300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3"/>
          <p:cNvSpPr>
            <a:spLocks noGrp="1"/>
          </p:cNvSpPr>
          <p:nvPr>
            <p:ph type="dt" sz="half" idx="10"/>
          </p:nvPr>
        </p:nvSpPr>
        <p:spPr/>
        <p:txBody>
          <a:bodyPr/>
          <a:lstStyle>
            <a:lvl1pPr>
              <a:defRPr/>
            </a:lvl1pPr>
          </a:lstStyle>
          <a:p>
            <a:pPr>
              <a:defRPr/>
            </a:pPr>
            <a:fld id="{DF23F585-28E5-C545-9306-FD069836D8D2}" type="datetime1">
              <a:rPr lang="en-US" smtClean="0"/>
              <a:pPr>
                <a:defRPr/>
              </a:pPr>
              <a:t>12/15/14</a:t>
            </a:fld>
            <a:endParaRPr lang="en-US"/>
          </a:p>
        </p:txBody>
      </p:sp>
      <p:sp>
        <p:nvSpPr>
          <p:cNvPr id="8" name="Footer Placeholder 4"/>
          <p:cNvSpPr>
            <a:spLocks noGrp="1"/>
          </p:cNvSpPr>
          <p:nvPr>
            <p:ph type="ftr" sz="quarter" idx="11"/>
          </p:nvPr>
        </p:nvSpPr>
        <p:spPr/>
        <p:txBody>
          <a:bodyPr/>
          <a:lstStyle>
            <a:lvl1pPr>
              <a:defRPr/>
            </a:lvl1pPr>
          </a:lstStyle>
          <a:p>
            <a:pPr>
              <a:defRPr/>
            </a:pPr>
            <a:endParaRPr lang="en-US"/>
          </a:p>
        </p:txBody>
      </p:sp>
      <p:sp>
        <p:nvSpPr>
          <p:cNvPr id="9" name="Slide Number Placeholder 5"/>
          <p:cNvSpPr>
            <a:spLocks noGrp="1"/>
          </p:cNvSpPr>
          <p:nvPr>
            <p:ph type="sldNum" sz="quarter" idx="12"/>
          </p:nvPr>
        </p:nvSpPr>
        <p:spPr/>
        <p:txBody>
          <a:bodyPr/>
          <a:lstStyle>
            <a:lvl1pPr>
              <a:defRPr/>
            </a:lvl1pPr>
          </a:lstStyle>
          <a:p>
            <a:pPr>
              <a:defRPr/>
            </a:pPr>
            <a:fld id="{BACE9325-A65C-7345-837C-B4A8AEE58D34}" type="slidenum">
              <a:rPr lang="en-US" smtClean="0"/>
              <a:pPr>
                <a:defRPr/>
              </a:pPr>
              <a:t>‹#›</a:t>
            </a:fld>
            <a:endParaRPr lang="en-US"/>
          </a:p>
        </p:txBody>
      </p:sp>
    </p:spTree>
    <p:extLst>
      <p:ext uri="{BB962C8B-B14F-4D97-AF65-F5344CB8AC3E}">
        <p14:creationId xmlns:p14="http://schemas.microsoft.com/office/powerpoint/2010/main" val="25966761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3"/>
          <p:cNvSpPr>
            <a:spLocks noGrp="1"/>
          </p:cNvSpPr>
          <p:nvPr>
            <p:ph type="dt" sz="half" idx="10"/>
          </p:nvPr>
        </p:nvSpPr>
        <p:spPr/>
        <p:txBody>
          <a:bodyPr/>
          <a:lstStyle>
            <a:lvl1pPr>
              <a:defRPr/>
            </a:lvl1pPr>
          </a:lstStyle>
          <a:p>
            <a:pPr>
              <a:defRPr/>
            </a:pPr>
            <a:fld id="{0ACE5BB6-28DD-B24F-8555-4BD5AE3B47FC}" type="datetime1">
              <a:rPr lang="en-US" smtClean="0"/>
              <a:pPr>
                <a:defRPr/>
              </a:pPr>
              <a:t>12/15/14</a:t>
            </a:fld>
            <a:endParaRPr lang="en-US"/>
          </a:p>
        </p:txBody>
      </p:sp>
      <p:sp>
        <p:nvSpPr>
          <p:cNvPr id="4" name="Footer Placeholder 4"/>
          <p:cNvSpPr>
            <a:spLocks noGrp="1"/>
          </p:cNvSpPr>
          <p:nvPr>
            <p:ph type="ftr" sz="quarter" idx="11"/>
          </p:nvPr>
        </p:nvSpPr>
        <p:spPr/>
        <p:txBody>
          <a:bodyPr/>
          <a:lstStyle>
            <a:lvl1pPr>
              <a:defRPr/>
            </a:lvl1pPr>
          </a:lstStyle>
          <a:p>
            <a:pPr>
              <a:defRPr/>
            </a:pPr>
            <a:endParaRPr lang="en-US"/>
          </a:p>
        </p:txBody>
      </p:sp>
      <p:sp>
        <p:nvSpPr>
          <p:cNvPr id="5" name="Slide Number Placeholder 5"/>
          <p:cNvSpPr>
            <a:spLocks noGrp="1"/>
          </p:cNvSpPr>
          <p:nvPr>
            <p:ph type="sldNum" sz="quarter" idx="12"/>
          </p:nvPr>
        </p:nvSpPr>
        <p:spPr/>
        <p:txBody>
          <a:bodyPr/>
          <a:lstStyle>
            <a:lvl1pPr>
              <a:defRPr/>
            </a:lvl1pPr>
          </a:lstStyle>
          <a:p>
            <a:pPr>
              <a:defRPr/>
            </a:pPr>
            <a:fld id="{D0D07FB3-F15E-8345-836A-94D8C3ED733F}" type="slidenum">
              <a:rPr lang="en-US" smtClean="0"/>
              <a:pPr>
                <a:defRPr/>
              </a:pPr>
              <a:t>‹#›</a:t>
            </a:fld>
            <a:endParaRPr lang="en-US"/>
          </a:p>
        </p:txBody>
      </p:sp>
    </p:spTree>
    <p:extLst>
      <p:ext uri="{BB962C8B-B14F-4D97-AF65-F5344CB8AC3E}">
        <p14:creationId xmlns:p14="http://schemas.microsoft.com/office/powerpoint/2010/main" val="321992782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3"/>
          <p:cNvSpPr>
            <a:spLocks noGrp="1"/>
          </p:cNvSpPr>
          <p:nvPr>
            <p:ph type="dt" sz="half" idx="10"/>
          </p:nvPr>
        </p:nvSpPr>
        <p:spPr/>
        <p:txBody>
          <a:bodyPr/>
          <a:lstStyle>
            <a:lvl1pPr>
              <a:defRPr/>
            </a:lvl1pPr>
          </a:lstStyle>
          <a:p>
            <a:pPr>
              <a:defRPr/>
            </a:pPr>
            <a:fld id="{C6CB94E0-751B-754E-A5F8-B15C0C1E3F02}" type="datetime1">
              <a:rPr lang="en-US" smtClean="0"/>
              <a:pPr>
                <a:defRPr/>
              </a:pPr>
              <a:t>12/15/14</a:t>
            </a:fld>
            <a:endParaRPr lang="en-US"/>
          </a:p>
        </p:txBody>
      </p:sp>
      <p:sp>
        <p:nvSpPr>
          <p:cNvPr id="3" name="Footer Placeholder 4"/>
          <p:cNvSpPr>
            <a:spLocks noGrp="1"/>
          </p:cNvSpPr>
          <p:nvPr>
            <p:ph type="ftr" sz="quarter" idx="11"/>
          </p:nvPr>
        </p:nvSpPr>
        <p:spPr/>
        <p:txBody>
          <a:bodyPr/>
          <a:lstStyle>
            <a:lvl1pPr>
              <a:defRPr/>
            </a:lvl1pPr>
          </a:lstStyle>
          <a:p>
            <a:pPr>
              <a:defRPr/>
            </a:pPr>
            <a:endParaRPr lang="en-US"/>
          </a:p>
        </p:txBody>
      </p:sp>
      <p:sp>
        <p:nvSpPr>
          <p:cNvPr id="4" name="Slide Number Placeholder 5"/>
          <p:cNvSpPr>
            <a:spLocks noGrp="1"/>
          </p:cNvSpPr>
          <p:nvPr>
            <p:ph type="sldNum" sz="quarter" idx="12"/>
          </p:nvPr>
        </p:nvSpPr>
        <p:spPr/>
        <p:txBody>
          <a:bodyPr/>
          <a:lstStyle>
            <a:lvl1pPr>
              <a:defRPr/>
            </a:lvl1pPr>
          </a:lstStyle>
          <a:p>
            <a:pPr>
              <a:defRPr/>
            </a:pPr>
            <a:fld id="{4C925204-6ED0-B74A-9903-DF21F0FF8403}" type="slidenum">
              <a:rPr lang="en-US" smtClean="0"/>
              <a:pPr>
                <a:defRPr/>
              </a:pPr>
              <a:t>‹#›</a:t>
            </a:fld>
            <a:endParaRPr lang="en-US"/>
          </a:p>
        </p:txBody>
      </p:sp>
    </p:spTree>
    <p:extLst>
      <p:ext uri="{BB962C8B-B14F-4D97-AF65-F5344CB8AC3E}">
        <p14:creationId xmlns:p14="http://schemas.microsoft.com/office/powerpoint/2010/main" val="292135641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4D74FD88-0525-E94A-88E7-0E3B44FB848C}" type="datetime1">
              <a:rPr lang="en-US" smtClean="0"/>
              <a:pPr>
                <a:defRPr/>
              </a:pPr>
              <a:t>12/15/14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9901FAEE-24A7-384D-B55D-729395BC11CE}" type="slidenum">
              <a:rPr lang="en-US" smtClean="0"/>
              <a:pPr>
                <a:defRPr/>
              </a:pPr>
              <a:t>‹#›</a:t>
            </a:fld>
            <a:endParaRPr lang="en-US"/>
          </a:p>
        </p:txBody>
      </p:sp>
    </p:spTree>
    <p:extLst>
      <p:ext uri="{BB962C8B-B14F-4D97-AF65-F5344CB8AC3E}">
        <p14:creationId xmlns:p14="http://schemas.microsoft.com/office/powerpoint/2010/main" val="31844876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smtClean="0"/>
              <a:t>Drag picture to placeholder or click icon to add</a:t>
            </a:r>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a:lvl1pPr>
          </a:lstStyle>
          <a:p>
            <a:pPr>
              <a:defRPr/>
            </a:pPr>
            <a:fld id="{5B74691C-2DB8-134B-B504-BD2001467E78}" type="datetime1">
              <a:rPr lang="en-US" smtClean="0"/>
              <a:pPr>
                <a:defRPr/>
              </a:pPr>
              <a:t>12/15/14</a:t>
            </a:fld>
            <a:endParaRPr lang="en-US"/>
          </a:p>
        </p:txBody>
      </p:sp>
      <p:sp>
        <p:nvSpPr>
          <p:cNvPr id="6" name="Footer Placeholder 4"/>
          <p:cNvSpPr>
            <a:spLocks noGrp="1"/>
          </p:cNvSpPr>
          <p:nvPr>
            <p:ph type="ftr" sz="quarter" idx="11"/>
          </p:nvPr>
        </p:nvSpPr>
        <p:spPr/>
        <p:txBody>
          <a:bodyPr/>
          <a:lstStyle>
            <a:lvl1pPr>
              <a:defRPr/>
            </a:lvl1pPr>
          </a:lstStyle>
          <a:p>
            <a:pPr>
              <a:defRPr/>
            </a:pPr>
            <a:endParaRPr lang="en-US"/>
          </a:p>
        </p:txBody>
      </p:sp>
      <p:sp>
        <p:nvSpPr>
          <p:cNvPr id="7" name="Slide Number Placeholder 5"/>
          <p:cNvSpPr>
            <a:spLocks noGrp="1"/>
          </p:cNvSpPr>
          <p:nvPr>
            <p:ph type="sldNum" sz="quarter" idx="12"/>
          </p:nvPr>
        </p:nvSpPr>
        <p:spPr/>
        <p:txBody>
          <a:bodyPr/>
          <a:lstStyle>
            <a:lvl1pPr>
              <a:defRPr/>
            </a:lvl1pPr>
          </a:lstStyle>
          <a:p>
            <a:pPr>
              <a:defRPr/>
            </a:pPr>
            <a:fld id="{A92EC4BF-373E-6F4E-BFC5-7B5BE890788E}" type="slidenum">
              <a:rPr lang="en-US" smtClean="0"/>
              <a:pPr>
                <a:defRPr/>
              </a:pPr>
              <a:t>‹#›</a:t>
            </a:fld>
            <a:endParaRPr lang="en-US"/>
          </a:p>
        </p:txBody>
      </p:sp>
    </p:spTree>
    <p:extLst>
      <p:ext uri="{BB962C8B-B14F-4D97-AF65-F5344CB8AC3E}">
        <p14:creationId xmlns:p14="http://schemas.microsoft.com/office/powerpoint/2010/main" val="204609017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898989"/>
                </a:solidFill>
                <a:latin typeface="Calibri" charset="0"/>
              </a:defRPr>
            </a:lvl1pPr>
          </a:lstStyle>
          <a:p>
            <a:pPr>
              <a:defRPr/>
            </a:pPr>
            <a:fld id="{16B31609-0C0F-4844-A33F-169D0E686C81}" type="datetime1">
              <a:rPr lang="en-US" smtClean="0"/>
              <a:pPr>
                <a:defRPr/>
              </a:pPr>
              <a:t>12/15/14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a:defRPr sz="1200">
                <a:solidFill>
                  <a:srgbClr val="898989"/>
                </a:solidFill>
                <a:latin typeface="Calibri" charset="0"/>
                <a:ea typeface="ＭＳ Ｐゴシック" charset="-128"/>
                <a:cs typeface="ＭＳ Ｐゴシック" charset="-128"/>
              </a:defRPr>
            </a:lvl1pPr>
          </a:lstStyle>
          <a:p>
            <a:pPr>
              <a:defRPr/>
            </a:pPr>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a:defRPr sz="1200">
                <a:solidFill>
                  <a:srgbClr val="898989"/>
                </a:solidFill>
                <a:latin typeface="Calibri" charset="0"/>
              </a:defRPr>
            </a:lvl1pPr>
          </a:lstStyle>
          <a:p>
            <a:pPr>
              <a:defRPr/>
            </a:pPr>
            <a:fld id="{173D0C45-70BD-B343-A3E4-4468B1F6BF5D}" type="slidenum">
              <a:rPr lang="en-US" smtClean="0"/>
              <a:pPr>
                <a:defRPr/>
              </a:pPr>
              <a:t>‹#›</a:t>
            </a:fld>
            <a:endParaRPr lang="en-US"/>
          </a:p>
        </p:txBody>
      </p:sp>
      <p:sp>
        <p:nvSpPr>
          <p:cNvPr id="7" name="Rectangle 6"/>
          <p:cNvSpPr/>
          <p:nvPr/>
        </p:nvSpPr>
        <p:spPr>
          <a:xfrm>
            <a:off x="0" y="6477000"/>
            <a:ext cx="9144000" cy="381000"/>
          </a:xfrm>
          <a:prstGeom prst="rect">
            <a:avLst/>
          </a:prstGeom>
          <a:solidFill>
            <a:srgbClr val="006036"/>
          </a:solidFill>
          <a:ln>
            <a:noFill/>
          </a:ln>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ctr" defTabSz="457200" rtl="0" eaLnBrk="1" fontAlgn="base" hangingPunct="1">
        <a:spcBef>
          <a:spcPct val="0"/>
        </a:spcBef>
        <a:spcAft>
          <a:spcPct val="0"/>
        </a:spcAft>
        <a:defRPr sz="3600" b="1" kern="1200">
          <a:solidFill>
            <a:schemeClr val="tx1"/>
          </a:solidFill>
          <a:latin typeface="Gill Sans"/>
          <a:ea typeface="ＭＳ Ｐゴシック" pitchFamily="-110" charset="-128"/>
          <a:cs typeface="Gill Sans"/>
        </a:defRPr>
      </a:lvl1pPr>
      <a:lvl2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2pPr>
      <a:lvl3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3pPr>
      <a:lvl4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4pPr>
      <a:lvl5pPr algn="ctr" defTabSz="457200" rtl="0" eaLnBrk="1" fontAlgn="base" hangingPunct="1">
        <a:spcBef>
          <a:spcPct val="0"/>
        </a:spcBef>
        <a:spcAft>
          <a:spcPct val="0"/>
        </a:spcAft>
        <a:defRPr sz="3600" b="1">
          <a:solidFill>
            <a:schemeClr val="tx1"/>
          </a:solidFill>
          <a:latin typeface="Gill Sans" charset="0"/>
          <a:ea typeface="ＭＳ Ｐゴシック" pitchFamily="-110" charset="-128"/>
          <a:cs typeface="ＭＳ Ｐゴシック" pitchFamily="-110" charset="-128"/>
        </a:defRPr>
      </a:lvl5pPr>
      <a:lvl6pPr marL="4572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6pPr>
      <a:lvl7pPr marL="9144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7pPr>
      <a:lvl8pPr marL="13716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8pPr>
      <a:lvl9pPr marL="1828800" algn="ctr" defTabSz="457200" rtl="0" eaLnBrk="1" fontAlgn="base" hangingPunct="1">
        <a:spcBef>
          <a:spcPct val="0"/>
        </a:spcBef>
        <a:spcAft>
          <a:spcPct val="0"/>
        </a:spcAft>
        <a:defRPr sz="4400">
          <a:solidFill>
            <a:schemeClr val="tx1"/>
          </a:solidFill>
          <a:latin typeface="Calibri" pitchFamily="-110" charset="0"/>
          <a:ea typeface="ＭＳ Ｐゴシック" pitchFamily="-110" charset="-128"/>
          <a:cs typeface="ＭＳ Ｐゴシック" pitchFamily="-110" charset="-128"/>
        </a:defRPr>
      </a:lvl9pPr>
    </p:titleStyle>
    <p:bodyStyle>
      <a:lvl1pPr marL="342900" indent="-342900" algn="l" defTabSz="457200" rtl="0" eaLnBrk="1" fontAlgn="base" hangingPunct="1">
        <a:spcBef>
          <a:spcPct val="20000"/>
        </a:spcBef>
        <a:spcAft>
          <a:spcPct val="0"/>
        </a:spcAft>
        <a:buFont typeface="Arial" charset="0"/>
        <a:buChar char="•"/>
        <a:defRPr sz="3200" kern="1200">
          <a:solidFill>
            <a:schemeClr val="tx1"/>
          </a:solidFill>
          <a:latin typeface="+mn-lt"/>
          <a:ea typeface="ＭＳ Ｐゴシック" pitchFamily="-110" charset="-128"/>
          <a:cs typeface="ＭＳ Ｐゴシック" pitchFamily="-110" charset="-128"/>
        </a:defRPr>
      </a:lvl1pPr>
      <a:lvl2pPr marL="742950" indent="-285750" algn="l" defTabSz="457200" rtl="0" eaLnBrk="1" fontAlgn="base" hangingPunct="1">
        <a:spcBef>
          <a:spcPct val="20000"/>
        </a:spcBef>
        <a:spcAft>
          <a:spcPct val="0"/>
        </a:spcAft>
        <a:buFont typeface="Arial" charset="0"/>
        <a:buChar char="–"/>
        <a:defRPr sz="2800" kern="1200">
          <a:solidFill>
            <a:schemeClr val="tx1"/>
          </a:solidFill>
          <a:latin typeface="+mn-lt"/>
          <a:ea typeface="ＭＳ Ｐゴシック" pitchFamily="-110" charset="-128"/>
          <a:cs typeface="+mn-cs"/>
        </a:defRPr>
      </a:lvl2pPr>
      <a:lvl3pPr marL="1143000" indent="-228600" algn="l" defTabSz="457200" rtl="0" eaLnBrk="1" fontAlgn="base" hangingPunct="1">
        <a:spcBef>
          <a:spcPct val="20000"/>
        </a:spcBef>
        <a:spcAft>
          <a:spcPct val="0"/>
        </a:spcAft>
        <a:buFont typeface="Arial" charset="0"/>
        <a:buChar char="•"/>
        <a:defRPr sz="2400" kern="1200">
          <a:solidFill>
            <a:schemeClr val="tx1"/>
          </a:solidFill>
          <a:latin typeface="+mn-lt"/>
          <a:ea typeface="ＭＳ Ｐゴシック" pitchFamily="-110" charset="-128"/>
          <a:cs typeface="+mn-cs"/>
        </a:defRPr>
      </a:lvl3pPr>
      <a:lvl4pPr marL="16002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4pPr>
      <a:lvl5pPr marL="2057400" indent="-228600" algn="l" defTabSz="457200" rtl="0" eaLnBrk="1" fontAlgn="base" hangingPunct="1">
        <a:spcBef>
          <a:spcPct val="20000"/>
        </a:spcBef>
        <a:spcAft>
          <a:spcPct val="0"/>
        </a:spcAft>
        <a:buFont typeface="Arial" charset="0"/>
        <a:buChar char="»"/>
        <a:defRPr sz="2000" kern="1200">
          <a:solidFill>
            <a:schemeClr val="tx1"/>
          </a:solidFill>
          <a:latin typeface="+mn-lt"/>
          <a:ea typeface="ＭＳ Ｐゴシック" pitchFamily="-110" charset="-128"/>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1.jpeg"/><Relationship Id="rId3" Type="http://schemas.openxmlformats.org/officeDocument/2006/relationships/image" Target="../media/image2.jpe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6.png"/></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4.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5.png"/></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bwMode="auto">
          <a:xfrm>
            <a:off x="0" y="0"/>
            <a:ext cx="4762500" cy="1436688"/>
          </a:xfrm>
          <a:prstGeom prst="rect">
            <a:avLst/>
          </a:prstGeom>
          <a:solidFill>
            <a:srgbClr val="4D7B53"/>
          </a:solidFill>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US"/>
          </a:p>
        </p:txBody>
      </p:sp>
      <p:sp>
        <p:nvSpPr>
          <p:cNvPr id="7" name="Rectangle 2"/>
          <p:cNvSpPr>
            <a:spLocks/>
          </p:cNvSpPr>
          <p:nvPr/>
        </p:nvSpPr>
        <p:spPr bwMode="auto">
          <a:xfrm>
            <a:off x="246063" y="167808"/>
            <a:ext cx="8331200" cy="111720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chemeClr val="tx1"/>
                </a:solidFill>
                <a:round/>
                <a:headEnd/>
                <a:tailEnd/>
              </a14:hiddenLine>
            </a:ext>
          </a:extLst>
        </p:spPr>
        <p:txBody>
          <a:bodyPr lIns="38100" tIns="38100" rIns="38100" bIns="38100"/>
          <a:lstStyle/>
          <a:p>
            <a:r>
              <a:rPr lang="en-US" sz="3600" b="1" dirty="0">
                <a:latin typeface="Gill Sans" charset="0"/>
                <a:cs typeface="Gill Sans" charset="0"/>
              </a:rPr>
              <a:t>Metabolic Diseases</a:t>
            </a:r>
            <a:br>
              <a:rPr lang="en-US" sz="3600" b="1" dirty="0">
                <a:latin typeface="Gill Sans" charset="0"/>
                <a:cs typeface="Gill Sans" charset="0"/>
              </a:rPr>
            </a:br>
            <a:r>
              <a:rPr lang="en-US" sz="3600" b="1" dirty="0">
                <a:latin typeface="Gill Sans" charset="0"/>
                <a:cs typeface="Gill Sans" charset="0"/>
              </a:rPr>
              <a:t>Lesson </a:t>
            </a:r>
            <a:r>
              <a:rPr lang="en-US" sz="3600" b="1" dirty="0" smtClean="0">
                <a:latin typeface="Gill Sans" charset="0"/>
                <a:cs typeface="Gill Sans" charset="0"/>
              </a:rPr>
              <a:t>4.6 </a:t>
            </a:r>
            <a:endParaRPr lang="en-US" sz="3600" b="1" dirty="0">
              <a:cs typeface="Gill Sans" charset="0"/>
            </a:endParaRPr>
          </a:p>
          <a:p>
            <a:r>
              <a:rPr lang="en-US" sz="2500" b="1" dirty="0">
                <a:cs typeface="Gill Sans" charset="0"/>
              </a:rPr>
              <a:t> </a:t>
            </a:r>
            <a:endParaRPr lang="en-US" dirty="0">
              <a:latin typeface="Cambria Bold" charset="0"/>
              <a:cs typeface="Cambria Bold" charset="0"/>
              <a:sym typeface="Cambria Bold" charset="0"/>
            </a:endParaRPr>
          </a:p>
        </p:txBody>
      </p:sp>
      <p:sp>
        <p:nvSpPr>
          <p:cNvPr id="8" name="Rectangle 1"/>
          <p:cNvSpPr>
            <a:spLocks noGrp="1" noChangeArrowheads="1"/>
          </p:cNvSpPr>
          <p:nvPr>
            <p:ph type="title"/>
          </p:nvPr>
        </p:nvSpPr>
        <p:spPr>
          <a:xfrm>
            <a:off x="647700" y="1543096"/>
            <a:ext cx="8229600" cy="1143000"/>
          </a:xfrm>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smtClean="0"/>
              <a:t>Should we treat obesity with behavioral therapies? </a:t>
            </a:r>
            <a:endParaRPr lang="en-US" dirty="0"/>
          </a:p>
        </p:txBody>
      </p:sp>
      <p:pic>
        <p:nvPicPr>
          <p:cNvPr id="9" name="Picture 2" descr="https://encrypted-tbn1.gstatic.com/images?q=tbn:ANd9GcTPvarQS56QiQMRhk-i_yxYb7xOt0gXdXBZN0dhA0gCPl9bFp2m"/>
          <p:cNvPicPr>
            <a:picLocks noChangeAspect="1" noChangeArrowheads="1"/>
          </p:cNvPicPr>
          <p:nvPr/>
        </p:nvPicPr>
        <p:blipFill rotWithShape="1">
          <a:blip r:embed="rId2">
            <a:extLst>
              <a:ext uri="{28A0092B-C50C-407E-A947-70E740481C1C}">
                <a14:useLocalDpi xmlns:a14="http://schemas.microsoft.com/office/drawing/2010/main" val="0"/>
              </a:ext>
            </a:extLst>
          </a:blip>
          <a:srcRect t="12653"/>
          <a:stretch/>
        </p:blipFill>
        <p:spPr bwMode="auto">
          <a:xfrm>
            <a:off x="5777079" y="2631248"/>
            <a:ext cx="2570680" cy="2670514"/>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4" descr="https://encrypted-tbn3.gstatic.com/images?q=tbn:ANd9GcTxCXq7Kkc5R-ZJYSDK58k6A9KvlYDx0UPWxVLIw_VsWsx6jzKQAQ"/>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37263" y="2780810"/>
            <a:ext cx="3635515" cy="2410506"/>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259129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938537180"/>
              </p:ext>
            </p:extLst>
          </p:nvPr>
        </p:nvGraphicFramePr>
        <p:xfrm>
          <a:off x="457200" y="487461"/>
          <a:ext cx="8467961" cy="5022763"/>
        </p:xfrm>
        <a:graphic>
          <a:graphicData uri="http://schemas.openxmlformats.org/drawingml/2006/table">
            <a:tbl>
              <a:tblPr firstRow="1" bandRow="1">
                <a:tableStyleId>{F5AB1C69-6EDB-4FF4-983F-18BD219EF322}</a:tableStyleId>
              </a:tblPr>
              <a:tblGrid>
                <a:gridCol w="8467961"/>
              </a:tblGrid>
              <a:tr h="542203">
                <a:tc>
                  <a:txBody>
                    <a:bodyPr/>
                    <a:lstStyle/>
                    <a:p>
                      <a:r>
                        <a:rPr lang="en-US" sz="2800" baseline="0" dirty="0" smtClean="0">
                          <a:solidFill>
                            <a:schemeClr val="tx1"/>
                          </a:solidFill>
                        </a:rPr>
                        <a:t>BT </a:t>
                      </a:r>
                      <a:r>
                        <a:rPr lang="en-US" sz="2800" dirty="0" smtClean="0">
                          <a:solidFill>
                            <a:schemeClr val="tx1"/>
                          </a:solidFill>
                        </a:rPr>
                        <a:t>(Behavioral therapy)</a:t>
                      </a:r>
                      <a:endParaRPr lang="en-US" sz="2800" dirty="0">
                        <a:solidFill>
                          <a:schemeClr val="tx1"/>
                        </a:solidFill>
                      </a:endParaRPr>
                    </a:p>
                  </a:txBody>
                  <a:tcPr/>
                </a:tc>
              </a:tr>
              <a:tr h="447218">
                <a:tc>
                  <a:txBody>
                    <a:bodyPr/>
                    <a:lstStyle/>
                    <a:p>
                      <a:pPr marL="342900" indent="-342900">
                        <a:spcBef>
                          <a:spcPts val="0"/>
                        </a:spcBef>
                        <a:spcAft>
                          <a:spcPts val="0"/>
                        </a:spcAft>
                        <a:buFont typeface="Arial"/>
                        <a:buChar char="•"/>
                      </a:pPr>
                      <a:r>
                        <a:rPr lang="en-US" sz="2400" baseline="0" dirty="0" smtClean="0"/>
                        <a:t>Lasts 44 weeks</a:t>
                      </a:r>
                    </a:p>
                    <a:p>
                      <a:pPr marL="342900" indent="-342900">
                        <a:spcBef>
                          <a:spcPts val="0"/>
                        </a:spcBef>
                        <a:spcAft>
                          <a:spcPts val="0"/>
                        </a:spcAft>
                        <a:buFont typeface="Arial"/>
                        <a:buChar char="•"/>
                      </a:pPr>
                      <a:endParaRPr lang="en-US" sz="2400" baseline="0" dirty="0" smtClean="0"/>
                    </a:p>
                    <a:p>
                      <a:pPr marL="342900" indent="-342900">
                        <a:spcBef>
                          <a:spcPts val="0"/>
                        </a:spcBef>
                        <a:spcAft>
                          <a:spcPts val="0"/>
                        </a:spcAft>
                        <a:buFont typeface="Arial"/>
                        <a:buChar char="•"/>
                      </a:pPr>
                      <a:r>
                        <a:rPr lang="en-US" sz="2400" dirty="0" smtClean="0"/>
                        <a:t>Participants</a:t>
                      </a:r>
                      <a:r>
                        <a:rPr lang="en-US" sz="2400" baseline="0" dirty="0" smtClean="0"/>
                        <a:t> asked to restrict their calories to 1200 daily.</a:t>
                      </a:r>
                    </a:p>
                    <a:p>
                      <a:pPr marL="342900" indent="-342900">
                        <a:spcBef>
                          <a:spcPts val="0"/>
                        </a:spcBef>
                        <a:spcAft>
                          <a:spcPts val="0"/>
                        </a:spcAft>
                        <a:buFont typeface="Arial"/>
                        <a:buChar char="•"/>
                      </a:pPr>
                      <a:endParaRPr lang="en-US" sz="2400" baseline="0" dirty="0" smtClean="0"/>
                    </a:p>
                    <a:p>
                      <a:pPr marL="342900" indent="-342900">
                        <a:spcBef>
                          <a:spcPts val="0"/>
                        </a:spcBef>
                        <a:spcAft>
                          <a:spcPts val="0"/>
                        </a:spcAft>
                        <a:buFont typeface="Arial"/>
                        <a:buChar char="•"/>
                      </a:pPr>
                      <a:r>
                        <a:rPr lang="en-US" sz="2400" baseline="0" dirty="0" smtClean="0"/>
                        <a:t>Participants asked to engage in 30 min. of moderate to high intensity activity.</a:t>
                      </a:r>
                    </a:p>
                    <a:p>
                      <a:pPr marL="342900" indent="-342900">
                        <a:spcBef>
                          <a:spcPts val="0"/>
                        </a:spcBef>
                        <a:spcAft>
                          <a:spcPts val="0"/>
                        </a:spcAft>
                        <a:buFont typeface="Arial"/>
                        <a:buChar char="•"/>
                      </a:pPr>
                      <a:endParaRPr lang="en-US" sz="2400" baseline="0" dirty="0" smtClean="0"/>
                    </a:p>
                    <a:p>
                      <a:pPr marL="342900" indent="-342900">
                        <a:spcBef>
                          <a:spcPts val="0"/>
                        </a:spcBef>
                        <a:spcAft>
                          <a:spcPts val="0"/>
                        </a:spcAft>
                        <a:buFont typeface="Arial"/>
                        <a:buChar char="•"/>
                      </a:pPr>
                      <a:r>
                        <a:rPr lang="en-US" sz="2400" kern="1200" dirty="0" smtClean="0">
                          <a:solidFill>
                            <a:schemeClr val="dk1"/>
                          </a:solidFill>
                          <a:effectLst/>
                          <a:latin typeface="+mn-lt"/>
                          <a:ea typeface="+mn-ea"/>
                          <a:cs typeface="+mn-cs"/>
                        </a:rPr>
                        <a:t>Received training in self-monitoring, goal setting, stimulus control</a:t>
                      </a:r>
                      <a:r>
                        <a:rPr lang="en-US" sz="2400" kern="1200" baseline="0" dirty="0" smtClean="0">
                          <a:solidFill>
                            <a:schemeClr val="dk1"/>
                          </a:solidFill>
                          <a:effectLst/>
                          <a:latin typeface="+mn-lt"/>
                          <a:ea typeface="+mn-ea"/>
                          <a:cs typeface="+mn-cs"/>
                        </a:rPr>
                        <a:t> and</a:t>
                      </a:r>
                      <a:r>
                        <a:rPr lang="en-US" sz="2400" kern="1200" dirty="0" smtClean="0">
                          <a:solidFill>
                            <a:schemeClr val="dk1"/>
                          </a:solidFill>
                          <a:effectLst/>
                          <a:latin typeface="+mn-lt"/>
                          <a:ea typeface="+mn-ea"/>
                          <a:cs typeface="+mn-cs"/>
                        </a:rPr>
                        <a:t> social support.</a:t>
                      </a:r>
                    </a:p>
                    <a:p>
                      <a:pPr marL="342900" indent="-342900">
                        <a:spcBef>
                          <a:spcPts val="0"/>
                        </a:spcBef>
                        <a:spcAft>
                          <a:spcPts val="0"/>
                        </a:spcAft>
                        <a:buFont typeface="Arial"/>
                        <a:buChar char="•"/>
                      </a:pPr>
                      <a:endParaRPr lang="en-US" sz="2400" kern="1200" dirty="0" smtClean="0">
                        <a:solidFill>
                          <a:schemeClr val="dk1"/>
                        </a:solidFill>
                        <a:effectLst/>
                        <a:latin typeface="+mn-lt"/>
                        <a:ea typeface="+mn-ea"/>
                        <a:cs typeface="+mn-cs"/>
                      </a:endParaRPr>
                    </a:p>
                    <a:p>
                      <a:pPr marL="342900" indent="-342900">
                        <a:spcBef>
                          <a:spcPts val="0"/>
                        </a:spcBef>
                        <a:spcAft>
                          <a:spcPts val="0"/>
                        </a:spcAft>
                        <a:buFont typeface="Arial"/>
                        <a:buChar char="•"/>
                      </a:pPr>
                      <a:r>
                        <a:rPr lang="en-US" sz="2400" kern="1200" dirty="0" smtClean="0">
                          <a:solidFill>
                            <a:schemeClr val="dk1"/>
                          </a:solidFill>
                          <a:effectLst/>
                          <a:latin typeface="+mn-lt"/>
                          <a:ea typeface="+mn-ea"/>
                          <a:cs typeface="+mn-cs"/>
                        </a:rPr>
                        <a:t>24</a:t>
                      </a:r>
                      <a:r>
                        <a:rPr lang="en-US" sz="2400" kern="1200" baseline="0" dirty="0" smtClean="0">
                          <a:solidFill>
                            <a:schemeClr val="dk1"/>
                          </a:solidFill>
                          <a:effectLst/>
                          <a:latin typeface="+mn-lt"/>
                          <a:ea typeface="+mn-ea"/>
                          <a:cs typeface="+mn-cs"/>
                        </a:rPr>
                        <a:t> </a:t>
                      </a:r>
                      <a:r>
                        <a:rPr lang="en-US" sz="2400" kern="1200" dirty="0" smtClean="0">
                          <a:solidFill>
                            <a:schemeClr val="dk1"/>
                          </a:solidFill>
                          <a:effectLst/>
                          <a:latin typeface="+mn-lt"/>
                          <a:ea typeface="+mn-ea"/>
                          <a:cs typeface="+mn-cs"/>
                        </a:rPr>
                        <a:t>50 min.</a:t>
                      </a:r>
                      <a:r>
                        <a:rPr lang="en-US" sz="2400" kern="1200" baseline="0" dirty="0" smtClean="0">
                          <a:solidFill>
                            <a:schemeClr val="dk1"/>
                          </a:solidFill>
                          <a:effectLst/>
                          <a:latin typeface="+mn-lt"/>
                          <a:ea typeface="+mn-ea"/>
                          <a:cs typeface="+mn-cs"/>
                        </a:rPr>
                        <a:t> </a:t>
                      </a:r>
                      <a:r>
                        <a:rPr lang="en-US" sz="2400" kern="1200" dirty="0" smtClean="0">
                          <a:solidFill>
                            <a:schemeClr val="dk1"/>
                          </a:solidFill>
                          <a:effectLst/>
                          <a:latin typeface="+mn-lt"/>
                          <a:ea typeface="+mn-ea"/>
                          <a:cs typeface="+mn-cs"/>
                        </a:rPr>
                        <a:t>one-to-one sessions </a:t>
                      </a:r>
                      <a:r>
                        <a:rPr lang="en-US" sz="2400" baseline="0" dirty="0" smtClean="0"/>
                        <a:t>with a therapist, weekly for the first 7 weeks, then every 2 weeks.</a:t>
                      </a:r>
                    </a:p>
                  </a:txBody>
                  <a:tcPr/>
                </a:tc>
              </a:tr>
            </a:tbl>
          </a:graphicData>
        </a:graphic>
      </p:graphicFrame>
    </p:spTree>
    <p:extLst>
      <p:ext uri="{BB962C8B-B14F-4D97-AF65-F5344CB8AC3E}">
        <p14:creationId xmlns:p14="http://schemas.microsoft.com/office/powerpoint/2010/main" val="1518702898"/>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Table 2"/>
          <p:cNvGraphicFramePr>
            <a:graphicFrameLocks noGrp="1"/>
          </p:cNvGraphicFramePr>
          <p:nvPr>
            <p:extLst>
              <p:ext uri="{D42A27DB-BD31-4B8C-83A1-F6EECF244321}">
                <p14:modId xmlns:p14="http://schemas.microsoft.com/office/powerpoint/2010/main" val="1743152581"/>
              </p:ext>
            </p:extLst>
          </p:nvPr>
        </p:nvGraphicFramePr>
        <p:xfrm>
          <a:off x="457200" y="487462"/>
          <a:ext cx="8467961" cy="5388522"/>
        </p:xfrm>
        <a:graphic>
          <a:graphicData uri="http://schemas.openxmlformats.org/drawingml/2006/table">
            <a:tbl>
              <a:tblPr firstRow="1" bandRow="1">
                <a:tableStyleId>{F5AB1C69-6EDB-4FF4-983F-18BD219EF322}</a:tableStyleId>
              </a:tblPr>
              <a:tblGrid>
                <a:gridCol w="8467961"/>
              </a:tblGrid>
              <a:tr h="542203">
                <a:tc>
                  <a:txBody>
                    <a:bodyPr/>
                    <a:lstStyle/>
                    <a:p>
                      <a:r>
                        <a:rPr lang="en-US" sz="2800" baseline="0" dirty="0" smtClean="0">
                          <a:solidFill>
                            <a:schemeClr val="tx1"/>
                          </a:solidFill>
                        </a:rPr>
                        <a:t>CBT </a:t>
                      </a:r>
                      <a:r>
                        <a:rPr lang="en-US" sz="2800" dirty="0" smtClean="0">
                          <a:solidFill>
                            <a:schemeClr val="tx1"/>
                          </a:solidFill>
                        </a:rPr>
                        <a:t>(Cognitive Behavioral therapy)</a:t>
                      </a:r>
                      <a:endParaRPr lang="en-US" sz="2800" dirty="0">
                        <a:solidFill>
                          <a:schemeClr val="tx1"/>
                        </a:solidFill>
                      </a:endParaRPr>
                    </a:p>
                  </a:txBody>
                  <a:tcPr/>
                </a:tc>
              </a:tr>
              <a:tr h="447218">
                <a:tc>
                  <a:txBody>
                    <a:bodyPr/>
                    <a:lstStyle/>
                    <a:p>
                      <a:pPr marL="342900" indent="-342900">
                        <a:spcBef>
                          <a:spcPts val="0"/>
                        </a:spcBef>
                        <a:spcAft>
                          <a:spcPts val="0"/>
                        </a:spcAft>
                        <a:buFont typeface="Arial"/>
                        <a:buChar char="•"/>
                      </a:pPr>
                      <a:r>
                        <a:rPr lang="en-US" sz="2400" baseline="0" dirty="0" smtClean="0"/>
                        <a:t>Lasts 44 weeks</a:t>
                      </a:r>
                    </a:p>
                    <a:p>
                      <a:pPr marL="0" indent="0">
                        <a:spcBef>
                          <a:spcPts val="0"/>
                        </a:spcBef>
                        <a:spcAft>
                          <a:spcPts val="0"/>
                        </a:spcAft>
                        <a:buFont typeface="Arial"/>
                        <a:buNone/>
                      </a:pPr>
                      <a:endParaRPr lang="en-US" sz="2400" baseline="0" dirty="0" smtClean="0"/>
                    </a:p>
                    <a:p>
                      <a:pPr marL="342900" indent="-342900">
                        <a:spcBef>
                          <a:spcPts val="0"/>
                        </a:spcBef>
                        <a:spcAft>
                          <a:spcPts val="0"/>
                        </a:spcAft>
                        <a:buFont typeface="Arial"/>
                        <a:buChar char="•"/>
                      </a:pPr>
                      <a:r>
                        <a:rPr lang="en-US" sz="2400" dirty="0" smtClean="0"/>
                        <a:t>Same as behavioral</a:t>
                      </a:r>
                      <a:r>
                        <a:rPr lang="en-US" sz="2400" baseline="0" dirty="0" smtClean="0"/>
                        <a:t> therapy, and in addition.</a:t>
                      </a:r>
                    </a:p>
                    <a:p>
                      <a:pPr marL="0" indent="0">
                        <a:spcBef>
                          <a:spcPts val="0"/>
                        </a:spcBef>
                        <a:spcAft>
                          <a:spcPts val="0"/>
                        </a:spcAft>
                        <a:buFont typeface="Arial"/>
                        <a:buNone/>
                      </a:pPr>
                      <a:r>
                        <a:rPr lang="en-US" sz="2400" baseline="0" dirty="0" smtClean="0"/>
                        <a:t> </a:t>
                      </a:r>
                    </a:p>
                    <a:p>
                      <a:pPr marL="342900" indent="-342900">
                        <a:buFont typeface="Arial"/>
                        <a:buChar char="•"/>
                      </a:pPr>
                      <a:r>
                        <a:rPr lang="en-US" sz="2400" kern="1200" dirty="0" smtClean="0">
                          <a:solidFill>
                            <a:schemeClr val="dk1"/>
                          </a:solidFill>
                          <a:effectLst/>
                          <a:latin typeface="+mn-lt"/>
                          <a:ea typeface="+mn-ea"/>
                          <a:cs typeface="+mn-cs"/>
                        </a:rPr>
                        <a:t> Participants receive training on establishing realistic weight goals and expectations for weight loss, correcting faulty assumptions about appearance, valuing aspects of self unrelated to weight, and fostering acceptance of the weight and body shape achieved at the conclusion of treatment.</a:t>
                      </a:r>
                    </a:p>
                    <a:p>
                      <a:pPr marL="0" indent="0">
                        <a:buFont typeface="Arial"/>
                        <a:buNone/>
                      </a:pPr>
                      <a:endParaRPr lang="en-US" sz="2400" kern="1200" dirty="0" smtClean="0">
                        <a:solidFill>
                          <a:schemeClr val="dk1"/>
                        </a:solidFill>
                        <a:effectLst/>
                        <a:latin typeface="+mn-lt"/>
                        <a:ea typeface="+mn-ea"/>
                        <a:cs typeface="+mn-cs"/>
                      </a:endParaRPr>
                    </a:p>
                    <a:p>
                      <a:pPr marL="342900" indent="-342900">
                        <a:buFont typeface="Arial"/>
                        <a:buChar char="•"/>
                      </a:pPr>
                      <a:r>
                        <a:rPr lang="en-US" sz="2400" kern="1200" dirty="0" smtClean="0">
                          <a:solidFill>
                            <a:schemeClr val="dk1"/>
                          </a:solidFill>
                          <a:effectLst/>
                          <a:latin typeface="+mn-lt"/>
                          <a:ea typeface="+mn-ea"/>
                          <a:cs typeface="+mn-cs"/>
                        </a:rPr>
                        <a:t>24</a:t>
                      </a:r>
                      <a:r>
                        <a:rPr lang="en-US" sz="2400" kern="1200" baseline="0" dirty="0" smtClean="0">
                          <a:solidFill>
                            <a:schemeClr val="dk1"/>
                          </a:solidFill>
                          <a:effectLst/>
                          <a:latin typeface="+mn-lt"/>
                          <a:ea typeface="+mn-ea"/>
                          <a:cs typeface="+mn-cs"/>
                        </a:rPr>
                        <a:t> </a:t>
                      </a:r>
                      <a:r>
                        <a:rPr lang="en-US" sz="2400" kern="1200" dirty="0" smtClean="0">
                          <a:solidFill>
                            <a:schemeClr val="dk1"/>
                          </a:solidFill>
                          <a:effectLst/>
                          <a:latin typeface="+mn-lt"/>
                          <a:ea typeface="+mn-ea"/>
                          <a:cs typeface="+mn-cs"/>
                        </a:rPr>
                        <a:t>50 min.</a:t>
                      </a:r>
                      <a:r>
                        <a:rPr lang="en-US" sz="2400" kern="1200" baseline="0" dirty="0" smtClean="0">
                          <a:solidFill>
                            <a:schemeClr val="dk1"/>
                          </a:solidFill>
                          <a:effectLst/>
                          <a:latin typeface="+mn-lt"/>
                          <a:ea typeface="+mn-ea"/>
                          <a:cs typeface="+mn-cs"/>
                        </a:rPr>
                        <a:t> </a:t>
                      </a:r>
                      <a:r>
                        <a:rPr lang="en-US" sz="2400" kern="1200" dirty="0" smtClean="0">
                          <a:solidFill>
                            <a:schemeClr val="dk1"/>
                          </a:solidFill>
                          <a:effectLst/>
                          <a:latin typeface="+mn-lt"/>
                          <a:ea typeface="+mn-ea"/>
                          <a:cs typeface="+mn-cs"/>
                        </a:rPr>
                        <a:t>one-to-one sessions </a:t>
                      </a:r>
                      <a:r>
                        <a:rPr lang="en-US" sz="2400" baseline="0" dirty="0" smtClean="0"/>
                        <a:t>with a therapist, weekly for the first 7 weeks, then every 2 weeks.</a:t>
                      </a:r>
                    </a:p>
                    <a:p>
                      <a:pPr marL="0" indent="0">
                        <a:buFont typeface="Arial"/>
                        <a:buNone/>
                      </a:pPr>
                      <a:endParaRPr lang="en-US" sz="2400" baseline="0" dirty="0" smtClean="0"/>
                    </a:p>
                  </a:txBody>
                  <a:tcPr/>
                </a:tc>
              </a:tr>
            </a:tbl>
          </a:graphicData>
        </a:graphic>
      </p:graphicFrame>
    </p:spTree>
    <p:extLst>
      <p:ext uri="{BB962C8B-B14F-4D97-AF65-F5344CB8AC3E}">
        <p14:creationId xmlns:p14="http://schemas.microsoft.com/office/powerpoint/2010/main" val="4120159032"/>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11986"/>
            <a:ext cx="8229600" cy="960900"/>
          </a:xfrm>
        </p:spPr>
        <p:txBody>
          <a:bodyPr/>
          <a:lstStyle/>
          <a:p>
            <a:r>
              <a:rPr lang="en-US" dirty="0" smtClean="0"/>
              <a:t>Treatments</a:t>
            </a:r>
            <a:br>
              <a:rPr lang="en-US" dirty="0" smtClean="0"/>
            </a:br>
            <a:endParaRPr lang="en-US" dirty="0"/>
          </a:p>
        </p:txBody>
      </p:sp>
      <p:sp>
        <p:nvSpPr>
          <p:cNvPr id="5" name="TextBox 4"/>
          <p:cNvSpPr txBox="1"/>
          <p:nvPr/>
        </p:nvSpPr>
        <p:spPr>
          <a:xfrm>
            <a:off x="224656" y="1017434"/>
            <a:ext cx="8751997" cy="4062651"/>
          </a:xfrm>
          <a:prstGeom prst="rect">
            <a:avLst/>
          </a:prstGeom>
          <a:noFill/>
        </p:spPr>
        <p:txBody>
          <a:bodyPr wrap="square" rtlCol="0">
            <a:spAutoFit/>
          </a:bodyPr>
          <a:lstStyle/>
          <a:p>
            <a:endParaRPr lang="en-US" sz="2400" dirty="0"/>
          </a:p>
          <a:p>
            <a:pPr marL="457200" lvl="0" indent="-457200">
              <a:buFont typeface="+mj-lt"/>
              <a:buAutoNum type="arabicPeriod" startAt="10"/>
            </a:pPr>
            <a:r>
              <a:rPr lang="en-US" sz="2400" dirty="0" smtClean="0"/>
              <a:t>Identify three main differences between GSH and the other therapies used (BT and CBT)</a:t>
            </a:r>
          </a:p>
          <a:p>
            <a:pPr marL="457200" lvl="0" indent="-457200">
              <a:buFont typeface="+mj-lt"/>
              <a:buAutoNum type="arabicPeriod" startAt="10"/>
            </a:pPr>
            <a:endParaRPr lang="en-US" sz="2400" dirty="0"/>
          </a:p>
          <a:p>
            <a:pPr marL="457200" lvl="0" indent="-457200">
              <a:buFont typeface="+mj-lt"/>
              <a:buAutoNum type="arabicPeriod" startAt="10"/>
            </a:pPr>
            <a:endParaRPr lang="en-US" sz="2400" dirty="0" smtClean="0"/>
          </a:p>
          <a:p>
            <a:pPr marL="457200" lvl="0" indent="-457200">
              <a:buFont typeface="+mj-lt"/>
              <a:buAutoNum type="arabicPeriod" startAt="10"/>
            </a:pPr>
            <a:r>
              <a:rPr lang="en-US" sz="2400" dirty="0" smtClean="0"/>
              <a:t>What are the similarities between BT and CBT?</a:t>
            </a:r>
          </a:p>
          <a:p>
            <a:pPr marL="457200" lvl="0" indent="-457200">
              <a:buFont typeface="+mj-lt"/>
              <a:buAutoNum type="arabicPeriod" startAt="10"/>
            </a:pPr>
            <a:endParaRPr lang="en-US" sz="2400" dirty="0"/>
          </a:p>
          <a:p>
            <a:pPr marL="457200" lvl="0" indent="-457200">
              <a:buFont typeface="+mj-lt"/>
              <a:buAutoNum type="arabicPeriod" startAt="10"/>
            </a:pPr>
            <a:endParaRPr lang="en-US" sz="2400" dirty="0" smtClean="0"/>
          </a:p>
          <a:p>
            <a:pPr marL="457200" lvl="0" indent="-457200">
              <a:buFont typeface="+mj-lt"/>
              <a:buAutoNum type="arabicPeriod" startAt="10"/>
            </a:pPr>
            <a:endParaRPr lang="en-US" sz="2400" dirty="0"/>
          </a:p>
          <a:p>
            <a:pPr marL="457200" lvl="0" indent="-457200">
              <a:buFont typeface="+mj-lt"/>
              <a:buAutoNum type="arabicPeriod" startAt="10"/>
            </a:pPr>
            <a:r>
              <a:rPr lang="en-US" sz="2400" dirty="0" smtClean="0"/>
              <a:t>What </a:t>
            </a:r>
            <a:r>
              <a:rPr lang="en-US" sz="2400" dirty="0"/>
              <a:t>is the difference between CBT and BT?</a:t>
            </a:r>
          </a:p>
          <a:p>
            <a:pPr marL="342900" indent="-342900">
              <a:buFont typeface="+mj-lt"/>
              <a:buAutoNum type="arabicPeriod" startAt="10"/>
            </a:pPr>
            <a:endParaRPr lang="en-US" dirty="0"/>
          </a:p>
        </p:txBody>
      </p:sp>
    </p:spTree>
    <p:extLst>
      <p:ext uri="{BB962C8B-B14F-4D97-AF65-F5344CB8AC3E}">
        <p14:creationId xmlns:p14="http://schemas.microsoft.com/office/powerpoint/2010/main" val="1057417253"/>
      </p:ext>
    </p:extLst>
  </p:cSld>
  <p:clrMapOvr>
    <a:masterClrMapping/>
  </p:clrMapOvr>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926"/>
            <a:ext cx="8229600" cy="960900"/>
          </a:xfrm>
        </p:spPr>
        <p:txBody>
          <a:bodyPr/>
          <a:lstStyle/>
          <a:p>
            <a:r>
              <a:rPr lang="en-US" dirty="0" smtClean="0"/>
              <a:t>Results</a:t>
            </a:r>
            <a:endParaRPr lang="en-US" dirty="0"/>
          </a:p>
        </p:txBody>
      </p:sp>
      <p:sp>
        <p:nvSpPr>
          <p:cNvPr id="6" name="Rectangle 5"/>
          <p:cNvSpPr/>
          <p:nvPr/>
        </p:nvSpPr>
        <p:spPr>
          <a:xfrm>
            <a:off x="220611" y="1294258"/>
            <a:ext cx="8653295" cy="4708981"/>
          </a:xfrm>
          <a:prstGeom prst="rect">
            <a:avLst/>
          </a:prstGeom>
        </p:spPr>
        <p:txBody>
          <a:bodyPr wrap="square">
            <a:spAutoFit/>
          </a:bodyPr>
          <a:lstStyle/>
          <a:p>
            <a:pPr marL="457200" indent="-457200">
              <a:buFont typeface="+mj-lt"/>
              <a:buAutoNum type="arabicPeriod" startAt="13"/>
            </a:pPr>
            <a:r>
              <a:rPr lang="en-US" sz="2000" dirty="0" smtClean="0"/>
              <a:t>Even </a:t>
            </a:r>
            <a:r>
              <a:rPr lang="en-US" sz="2000" dirty="0"/>
              <a:t>though the subjects were randomly assigned to the three groups, </a:t>
            </a:r>
            <a:r>
              <a:rPr lang="en-US" sz="2000" dirty="0" smtClean="0"/>
              <a:t>the groups were </a:t>
            </a:r>
            <a:r>
              <a:rPr lang="en-US" sz="2000" dirty="0"/>
              <a:t>not equivalent. What was the difference between them? Why did it matter, and what did the researchers have to do as a result</a:t>
            </a:r>
            <a:r>
              <a:rPr lang="en-US" sz="2000" dirty="0" smtClean="0"/>
              <a:t>?</a:t>
            </a:r>
          </a:p>
          <a:p>
            <a:endParaRPr lang="en-US" sz="2000" dirty="0" smtClean="0"/>
          </a:p>
          <a:p>
            <a:pPr marL="457200" indent="-457200">
              <a:buFont typeface="+mj-lt"/>
              <a:buAutoNum type="arabicPeriod" startAt="13"/>
            </a:pPr>
            <a:r>
              <a:rPr lang="en-US" sz="2000" dirty="0" smtClean="0"/>
              <a:t>At </a:t>
            </a:r>
            <a:r>
              <a:rPr lang="en-US" sz="2000" dirty="0"/>
              <a:t>the end of the treatment there was a significant difference between the subjects in the GSH and BT groups. What was it? Was there also a difference between the GSH and CBT groups? Between the BT and CBT groups? What do these results mean? </a:t>
            </a:r>
            <a:r>
              <a:rPr lang="en-US" sz="2000" dirty="0" smtClean="0"/>
              <a:t>Could there be a confounding variable?</a:t>
            </a:r>
            <a:endParaRPr lang="en-US" sz="2000" dirty="0"/>
          </a:p>
          <a:p>
            <a:pPr marL="457200" indent="-457200">
              <a:buFont typeface="+mj-lt"/>
              <a:buAutoNum type="arabicPeriod" startAt="13"/>
            </a:pPr>
            <a:endParaRPr lang="en-US" sz="2000" dirty="0"/>
          </a:p>
          <a:p>
            <a:pPr marL="457200" indent="-457200">
              <a:buFont typeface="+mj-lt"/>
              <a:buAutoNum type="arabicPeriod" startAt="13"/>
            </a:pPr>
            <a:r>
              <a:rPr lang="en-US" sz="2000" dirty="0" smtClean="0"/>
              <a:t>At </a:t>
            </a:r>
            <a:r>
              <a:rPr lang="en-US" sz="2000" dirty="0"/>
              <a:t>the end of the study at 36 months, had any of the groups managed to maintain the weight they had lost? What does this mean with respect to the original 2 hypotheses?</a:t>
            </a:r>
          </a:p>
          <a:p>
            <a:endParaRPr lang="en-US" sz="2000" dirty="0"/>
          </a:p>
        </p:txBody>
      </p:sp>
    </p:spTree>
    <p:extLst>
      <p:ext uri="{BB962C8B-B14F-4D97-AF65-F5344CB8AC3E}">
        <p14:creationId xmlns:p14="http://schemas.microsoft.com/office/powerpoint/2010/main" val="3977279786"/>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926"/>
            <a:ext cx="8229600" cy="960900"/>
          </a:xfrm>
        </p:spPr>
        <p:txBody>
          <a:bodyPr/>
          <a:lstStyle/>
          <a:p>
            <a:r>
              <a:rPr lang="en-US" dirty="0" smtClean="0"/>
              <a:t>What did they find?</a:t>
            </a:r>
            <a:endParaRPr lang="en-US" dirty="0"/>
          </a:p>
        </p:txBody>
      </p:sp>
      <p:pic>
        <p:nvPicPr>
          <p:cNvPr id="3" name="Picture 2"/>
          <p:cNvPicPr>
            <a:picLocks noChangeAspect="1"/>
          </p:cNvPicPr>
          <p:nvPr/>
        </p:nvPicPr>
        <p:blipFill>
          <a:blip r:embed="rId2"/>
          <a:stretch>
            <a:fillRect/>
          </a:stretch>
        </p:blipFill>
        <p:spPr>
          <a:xfrm>
            <a:off x="1130555" y="905516"/>
            <a:ext cx="7279694" cy="5381444"/>
          </a:xfrm>
          <a:prstGeom prst="rect">
            <a:avLst/>
          </a:prstGeom>
        </p:spPr>
      </p:pic>
      <p:cxnSp>
        <p:nvCxnSpPr>
          <p:cNvPr id="8" name="Straight Connector 7"/>
          <p:cNvCxnSpPr/>
          <p:nvPr/>
        </p:nvCxnSpPr>
        <p:spPr>
          <a:xfrm>
            <a:off x="2310887" y="1836237"/>
            <a:ext cx="5498629" cy="0"/>
          </a:xfrm>
          <a:prstGeom prst="line">
            <a:avLst/>
          </a:prstGeom>
          <a:ln>
            <a:solidFill>
              <a:srgbClr val="FF0000"/>
            </a:solidFill>
            <a:prstDash val="dash"/>
          </a:ln>
        </p:spPr>
        <p:style>
          <a:lnRef idx="2">
            <a:schemeClr val="accent1"/>
          </a:lnRef>
          <a:fillRef idx="0">
            <a:schemeClr val="accent1"/>
          </a:fillRef>
          <a:effectRef idx="1">
            <a:schemeClr val="accent1"/>
          </a:effectRef>
          <a:fontRef idx="minor">
            <a:schemeClr val="tx1"/>
          </a:fontRef>
        </p:style>
      </p:cxnSp>
      <p:cxnSp>
        <p:nvCxnSpPr>
          <p:cNvPr id="9" name="Straight Connector 8"/>
          <p:cNvCxnSpPr/>
          <p:nvPr/>
        </p:nvCxnSpPr>
        <p:spPr>
          <a:xfrm>
            <a:off x="2310887" y="1988637"/>
            <a:ext cx="5498629" cy="0"/>
          </a:xfrm>
          <a:prstGeom prst="line">
            <a:avLst/>
          </a:prstGeom>
          <a:ln>
            <a:solidFill>
              <a:srgbClr val="000090"/>
            </a:solidFill>
            <a:prstDash val="dash"/>
          </a:ln>
        </p:spPr>
        <p:style>
          <a:lnRef idx="2">
            <a:schemeClr val="accent1"/>
          </a:lnRef>
          <a:fillRef idx="0">
            <a:schemeClr val="accent1"/>
          </a:fillRef>
          <a:effectRef idx="1">
            <a:schemeClr val="accent1"/>
          </a:effectRef>
          <a:fontRef idx="minor">
            <a:schemeClr val="tx1"/>
          </a:fontRef>
        </p:style>
      </p:cxnSp>
      <p:cxnSp>
        <p:nvCxnSpPr>
          <p:cNvPr id="10" name="Straight Connector 9"/>
          <p:cNvCxnSpPr/>
          <p:nvPr/>
        </p:nvCxnSpPr>
        <p:spPr>
          <a:xfrm>
            <a:off x="2310887" y="2346970"/>
            <a:ext cx="5498629" cy="0"/>
          </a:xfrm>
          <a:prstGeom prst="line">
            <a:avLst/>
          </a:prstGeom>
          <a:ln>
            <a:solidFill>
              <a:schemeClr val="tx1"/>
            </a:solidFill>
            <a:prstDash val="dash"/>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805407628"/>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8523"/>
            <a:ext cx="8229600" cy="960900"/>
          </a:xfrm>
        </p:spPr>
        <p:txBody>
          <a:bodyPr/>
          <a:lstStyle/>
          <a:p>
            <a:r>
              <a:rPr lang="en-US" dirty="0" smtClean="0"/>
              <a:t>Conclusions</a:t>
            </a:r>
            <a:endParaRPr lang="en-US" dirty="0"/>
          </a:p>
        </p:txBody>
      </p:sp>
      <p:sp>
        <p:nvSpPr>
          <p:cNvPr id="7" name="Rectangle 6"/>
          <p:cNvSpPr/>
          <p:nvPr/>
        </p:nvSpPr>
        <p:spPr>
          <a:xfrm>
            <a:off x="457200" y="2369262"/>
            <a:ext cx="8229600" cy="1200328"/>
          </a:xfrm>
          <a:prstGeom prst="rect">
            <a:avLst/>
          </a:prstGeom>
        </p:spPr>
        <p:txBody>
          <a:bodyPr wrap="square">
            <a:spAutoFit/>
          </a:bodyPr>
          <a:lstStyle/>
          <a:p>
            <a:pPr marL="457200" lvl="0" indent="-457200">
              <a:buFont typeface="+mj-lt"/>
              <a:buAutoNum type="arabicPeriod" startAt="16"/>
            </a:pPr>
            <a:r>
              <a:rPr lang="en-US" sz="2400" dirty="0"/>
              <a:t>The authors suggest a reason why one of their hypotheses was not supported,  what was it?</a:t>
            </a:r>
          </a:p>
          <a:p>
            <a:pPr marL="457200" lvl="0" indent="-457200">
              <a:buFont typeface="+mj-lt"/>
              <a:buAutoNum type="arabicPeriod" startAt="16"/>
            </a:pPr>
            <a:endParaRPr lang="en-US" sz="2400" dirty="0"/>
          </a:p>
        </p:txBody>
      </p:sp>
    </p:spTree>
    <p:extLst>
      <p:ext uri="{BB962C8B-B14F-4D97-AF65-F5344CB8AC3E}">
        <p14:creationId xmlns:p14="http://schemas.microsoft.com/office/powerpoint/2010/main" val="3703181091"/>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457200" y="1769098"/>
            <a:ext cx="8229600" cy="1938992"/>
          </a:xfrm>
          <a:prstGeom prst="rect">
            <a:avLst/>
          </a:prstGeom>
        </p:spPr>
        <p:txBody>
          <a:bodyPr wrap="square">
            <a:spAutoFit/>
          </a:bodyPr>
          <a:lstStyle/>
          <a:p>
            <a:pPr lvl="0"/>
            <a:r>
              <a:rPr lang="en-US" sz="2400" dirty="0"/>
              <a:t> </a:t>
            </a:r>
          </a:p>
          <a:p>
            <a:pPr lvl="0"/>
            <a:r>
              <a:rPr lang="en-US" sz="2400" dirty="0" smtClean="0"/>
              <a:t>Based </a:t>
            </a:r>
            <a:r>
              <a:rPr lang="en-US" sz="2400" dirty="0"/>
              <a:t>on what you have learned about how the brain can influence eating behaviors, would you be more inclined to agree with the authors of the study, or the authors of the commentary quoted from above? Why? </a:t>
            </a:r>
          </a:p>
        </p:txBody>
      </p:sp>
      <p:sp>
        <p:nvSpPr>
          <p:cNvPr id="3" name="Title 2"/>
          <p:cNvSpPr>
            <a:spLocks noGrp="1"/>
          </p:cNvSpPr>
          <p:nvPr>
            <p:ph type="title"/>
          </p:nvPr>
        </p:nvSpPr>
        <p:spPr/>
        <p:txBody>
          <a:bodyPr/>
          <a:lstStyle/>
          <a:p>
            <a:r>
              <a:rPr lang="en-US" dirty="0" smtClean="0"/>
              <a:t>What do you think?</a:t>
            </a:r>
            <a:endParaRPr lang="en-US" dirty="0"/>
          </a:p>
        </p:txBody>
      </p:sp>
    </p:spTree>
    <p:extLst>
      <p:ext uri="{BB962C8B-B14F-4D97-AF65-F5344CB8AC3E}">
        <p14:creationId xmlns:p14="http://schemas.microsoft.com/office/powerpoint/2010/main" val="281340652"/>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Wrap up: </a:t>
            </a:r>
            <a:br>
              <a:rPr lang="en-US" dirty="0" smtClean="0"/>
            </a:br>
            <a:r>
              <a:rPr lang="en-US" dirty="0" smtClean="0"/>
              <a:t>How can we treat obesity?</a:t>
            </a:r>
            <a:endParaRPr lang="en-US" dirty="0"/>
          </a:p>
        </p:txBody>
      </p:sp>
      <p:sp>
        <p:nvSpPr>
          <p:cNvPr id="3" name="Content Placeholder 2"/>
          <p:cNvSpPr>
            <a:spLocks noGrp="1"/>
          </p:cNvSpPr>
          <p:nvPr>
            <p:ph idx="1"/>
          </p:nvPr>
        </p:nvSpPr>
        <p:spPr>
          <a:xfrm>
            <a:off x="457200" y="1655902"/>
            <a:ext cx="8229600" cy="4525963"/>
          </a:xfrm>
        </p:spPr>
        <p:txBody>
          <a:bodyPr/>
          <a:lstStyle/>
          <a:p>
            <a:r>
              <a:rPr lang="en-US" dirty="0" smtClean="0"/>
              <a:t>Modify behaviors that are associated with overeating.</a:t>
            </a:r>
          </a:p>
          <a:p>
            <a:endParaRPr lang="en-US" dirty="0"/>
          </a:p>
          <a:p>
            <a:r>
              <a:rPr lang="en-US" dirty="0" smtClean="0"/>
              <a:t>Treat obese people with drugs that prevent overeating.</a:t>
            </a:r>
          </a:p>
          <a:p>
            <a:endParaRPr lang="en-US" dirty="0"/>
          </a:p>
          <a:p>
            <a:r>
              <a:rPr lang="en-US" dirty="0" smtClean="0"/>
              <a:t>Treat obese people surgically to limit the amount of food they can eat.</a:t>
            </a:r>
          </a:p>
          <a:p>
            <a:endParaRPr lang="en-US" dirty="0"/>
          </a:p>
          <a:p>
            <a:endParaRPr lang="en-US" dirty="0" smtClean="0"/>
          </a:p>
          <a:p>
            <a:endParaRPr lang="en-US" dirty="0"/>
          </a:p>
        </p:txBody>
      </p:sp>
    </p:spTree>
    <p:extLst>
      <p:ext uri="{BB962C8B-B14F-4D97-AF65-F5344CB8AC3E}">
        <p14:creationId xmlns:p14="http://schemas.microsoft.com/office/powerpoint/2010/main" val="2052897678"/>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89" name="Rectangle 1"/>
          <p:cNvSpPr>
            <a:spLocks noGrp="1" noChangeArrowheads="1"/>
          </p:cNvSpPr>
          <p:nvPr>
            <p:ph type="title"/>
          </p:nvPr>
        </p:nvSpPr>
        <p:spPr>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smtClean="0"/>
              <a:t>Homework</a:t>
            </a:r>
            <a:endParaRPr lang="en-US" dirty="0"/>
          </a:p>
        </p:txBody>
      </p:sp>
      <p:sp>
        <p:nvSpPr>
          <p:cNvPr id="12290" name="Rectangle 2"/>
          <p:cNvSpPr>
            <a:spLocks noGrp="1" noChangeArrowheads="1"/>
          </p:cNvSpPr>
          <p:nvPr>
            <p:ph sz="half" idx="1"/>
          </p:nvPr>
        </p:nvSpPr>
        <p:spPr>
          <a:ln/>
          <a:extLst>
            <a:ext uri="{91240B29-F687-4f45-9708-019B960494DF}">
              <a14:hiddenLine xmlns:a14="http://schemas.microsoft.com/office/drawing/2010/main" w="9525">
                <a:solidFill>
                  <a:schemeClr val="tx1"/>
                </a:solidFill>
                <a:miter lim="800000"/>
                <a:headEnd/>
                <a:tailEnd/>
              </a14:hiddenLine>
            </a:ext>
          </a:extLst>
        </p:spPr>
        <p:txBody>
          <a:bodyPr/>
          <a:lstStyle/>
          <a:p>
            <a:endParaRPr lang="en-US" dirty="0" smtClean="0">
              <a:latin typeface="Times New Roman"/>
              <a:cs typeface="Times New Roman"/>
            </a:endParaRPr>
          </a:p>
          <a:p>
            <a:endParaRPr lang="en-US" dirty="0">
              <a:latin typeface="Times New Roman"/>
              <a:cs typeface="Times New Roman"/>
            </a:endParaRPr>
          </a:p>
          <a:p>
            <a:pPr marL="0" indent="0">
              <a:buNone/>
            </a:pPr>
            <a:endParaRPr lang="en-US" dirty="0">
              <a:latin typeface="Times New Roman"/>
              <a:cs typeface="Times New Roman"/>
            </a:endParaRPr>
          </a:p>
          <a:p>
            <a:pPr marL="304800" indent="-304800"/>
            <a:endParaRPr lang="en-US" dirty="0">
              <a:latin typeface="Times New Roman"/>
              <a:cs typeface="Times New Roman"/>
              <a:sym typeface="Times New Roman" charset="0"/>
            </a:endParaRPr>
          </a:p>
        </p:txBody>
      </p:sp>
      <p:sp>
        <p:nvSpPr>
          <p:cNvPr id="2" name="Content Placeholder 1"/>
          <p:cNvSpPr>
            <a:spLocks noGrp="1"/>
          </p:cNvSpPr>
          <p:nvPr>
            <p:ph sz="half" idx="2"/>
          </p:nvPr>
        </p:nvSpPr>
        <p:spPr>
          <a:xfrm>
            <a:off x="715423" y="2509206"/>
            <a:ext cx="7971377" cy="1911585"/>
          </a:xfrm>
        </p:spPr>
        <p:txBody>
          <a:bodyPr/>
          <a:lstStyle/>
          <a:p>
            <a:pPr marL="0" indent="0" algn="ctr">
              <a:buNone/>
            </a:pPr>
            <a:r>
              <a:rPr lang="en-US" sz="3200" dirty="0" smtClean="0"/>
              <a:t>Design </a:t>
            </a:r>
            <a:r>
              <a:rPr lang="en-US" sz="3200" dirty="0"/>
              <a:t>a study for treatment of obesity based on the reward </a:t>
            </a:r>
            <a:r>
              <a:rPr lang="en-US" sz="3200" dirty="0" smtClean="0"/>
              <a:t>pathway.</a:t>
            </a:r>
            <a:endParaRPr lang="en-US" sz="3200" dirty="0"/>
          </a:p>
        </p:txBody>
      </p:sp>
    </p:spTree>
    <p:extLst>
      <p:ext uri="{BB962C8B-B14F-4D97-AF65-F5344CB8AC3E}">
        <p14:creationId xmlns:p14="http://schemas.microsoft.com/office/powerpoint/2010/main" val="346289702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title"/>
          </p:nvPr>
        </p:nvSpPr>
        <p:spPr>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a:t>Do Now</a:t>
            </a:r>
          </a:p>
        </p:txBody>
      </p:sp>
      <p:sp>
        <p:nvSpPr>
          <p:cNvPr id="3074" name="Rectangle 2"/>
          <p:cNvSpPr>
            <a:spLocks noGrp="1" noChangeArrowheads="1"/>
          </p:cNvSpPr>
          <p:nvPr>
            <p:ph idx="1"/>
          </p:nvPr>
        </p:nvSpPr>
        <p:spPr>
          <a:xfrm>
            <a:off x="457200" y="1712913"/>
            <a:ext cx="8229600" cy="4559300"/>
          </a:xfrm>
          <a:ln/>
          <a:extLst>
            <a:ext uri="{91240B29-F687-4f45-9708-019B960494DF}">
              <a14:hiddenLine xmlns:a14="http://schemas.microsoft.com/office/drawing/2010/main" w="9525">
                <a:solidFill>
                  <a:schemeClr val="tx1"/>
                </a:solidFill>
                <a:miter lim="800000"/>
                <a:headEnd/>
                <a:tailEnd/>
              </a14:hiddenLine>
            </a:ext>
          </a:extLst>
        </p:spPr>
        <p:txBody>
          <a:bodyPr/>
          <a:lstStyle/>
          <a:p>
            <a:r>
              <a:rPr lang="en-US" dirty="0" smtClean="0"/>
              <a:t>Can food become addictive? How? </a:t>
            </a:r>
          </a:p>
          <a:p>
            <a:endParaRPr lang="en-US" dirty="0" smtClean="0">
              <a:latin typeface="+mj-lt"/>
              <a:ea typeface="ヒラギノ明朝 ProN W3" charset="0"/>
              <a:cs typeface="Times New Roman"/>
              <a:sym typeface="Times New Roman" charset="0"/>
            </a:endParaRPr>
          </a:p>
          <a:p>
            <a:r>
              <a:rPr lang="en-US" dirty="0" smtClean="0">
                <a:latin typeface="+mj-lt"/>
                <a:ea typeface="ヒラギノ明朝 ProN W3" charset="0"/>
                <a:cs typeface="Times New Roman"/>
                <a:sym typeface="Times New Roman" charset="0"/>
              </a:rPr>
              <a:t>If food can be addictive can we use strategies for treating addiction to treat over eating?</a:t>
            </a:r>
            <a:endParaRPr lang="en-US" dirty="0">
              <a:latin typeface="+mj-lt"/>
              <a:ea typeface="ヒラギノ明朝 ProN W3" charset="0"/>
              <a:cs typeface="Times New Roman"/>
              <a:sym typeface="Times New Roman" charset="0"/>
            </a:endParaRPr>
          </a:p>
        </p:txBody>
      </p:sp>
    </p:spTree>
    <p:extLst>
      <p:ext uri="{BB962C8B-B14F-4D97-AF65-F5344CB8AC3E}">
        <p14:creationId xmlns:p14="http://schemas.microsoft.com/office/powerpoint/2010/main" val="4556830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xmlns:p14="http://schemas.microsoft.com/office/powerpoint/2010/main" spd="slow"/>
    </mc:Fallback>
  </mc:AlternateContent>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5460" y="274638"/>
            <a:ext cx="8571340" cy="1143000"/>
          </a:xfrm>
        </p:spPr>
        <p:txBody>
          <a:bodyPr/>
          <a:lstStyle/>
          <a:p>
            <a:pPr marL="0" indent="0"/>
            <a:r>
              <a:rPr lang="en-US" dirty="0" smtClean="0"/>
              <a:t>Learning from Addiction – </a:t>
            </a:r>
            <a:br>
              <a:rPr lang="en-US" dirty="0" smtClean="0"/>
            </a:br>
            <a:r>
              <a:rPr lang="en-US" dirty="0" smtClean="0"/>
              <a:t>The </a:t>
            </a:r>
            <a:r>
              <a:rPr lang="en-US" dirty="0"/>
              <a:t>Reward pathway: </a:t>
            </a:r>
          </a:p>
        </p:txBody>
      </p:sp>
      <p:grpSp>
        <p:nvGrpSpPr>
          <p:cNvPr id="7" name="Group 6"/>
          <p:cNvGrpSpPr/>
          <p:nvPr/>
        </p:nvGrpSpPr>
        <p:grpSpPr>
          <a:xfrm>
            <a:off x="1982113" y="1361535"/>
            <a:ext cx="4952087" cy="5107852"/>
            <a:chOff x="173997" y="1990708"/>
            <a:chExt cx="4191174" cy="4323004"/>
          </a:xfrm>
        </p:grpSpPr>
        <p:pic>
          <p:nvPicPr>
            <p:cNvPr id="8" name="Picture 2"/>
            <p:cNvPicPr>
              <a:picLocks noChangeAspect="1" noChangeArrowheads="1"/>
            </p:cNvPicPr>
            <p:nvPr/>
          </p:nvPicPr>
          <p:blipFill rotWithShape="1">
            <a:blip r:embed="rId2">
              <a:extLst>
                <a:ext uri="{28A0092B-C50C-407E-A947-70E740481C1C}">
                  <a14:useLocalDpi xmlns:a14="http://schemas.microsoft.com/office/drawing/2010/main" val="0"/>
                </a:ext>
              </a:extLst>
            </a:blip>
            <a:srcRect l="592" t="2185" r="53257"/>
            <a:stretch/>
          </p:blipFill>
          <p:spPr bwMode="auto">
            <a:xfrm>
              <a:off x="173997" y="2038079"/>
              <a:ext cx="4191174" cy="42756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9" name="Rectangle 8"/>
            <p:cNvSpPr/>
            <p:nvPr/>
          </p:nvSpPr>
          <p:spPr>
            <a:xfrm>
              <a:off x="173997" y="1990708"/>
              <a:ext cx="398356" cy="32865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0" name="Oval 9"/>
          <p:cNvSpPr/>
          <p:nvPr/>
        </p:nvSpPr>
        <p:spPr>
          <a:xfrm>
            <a:off x="4475160" y="3586359"/>
            <a:ext cx="630240" cy="630240"/>
          </a:xfrm>
          <a:prstGeom prst="ellipse">
            <a:avLst/>
          </a:prstGeom>
          <a:noFill/>
          <a:ln w="44450">
            <a:solidFill>
              <a:srgbClr val="C0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p:cNvSpPr/>
          <p:nvPr/>
        </p:nvSpPr>
        <p:spPr>
          <a:xfrm>
            <a:off x="3264961" y="3680266"/>
            <a:ext cx="630240" cy="630240"/>
          </a:xfrm>
          <a:prstGeom prst="ellipse">
            <a:avLst/>
          </a:prstGeom>
          <a:noFill/>
          <a:ln w="4445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p:cNvSpPr/>
          <p:nvPr/>
        </p:nvSpPr>
        <p:spPr>
          <a:xfrm>
            <a:off x="2237469" y="2891824"/>
            <a:ext cx="630240" cy="630240"/>
          </a:xfrm>
          <a:prstGeom prst="ellipse">
            <a:avLst/>
          </a:prstGeom>
          <a:noFill/>
          <a:ln w="44450">
            <a:solidFill>
              <a:srgbClr val="00206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p:cNvSpPr txBox="1"/>
          <p:nvPr/>
        </p:nvSpPr>
        <p:spPr>
          <a:xfrm>
            <a:off x="3734022" y="5075481"/>
            <a:ext cx="990378" cy="477054"/>
          </a:xfrm>
          <a:prstGeom prst="rect">
            <a:avLst/>
          </a:prstGeom>
          <a:noFill/>
        </p:spPr>
        <p:txBody>
          <a:bodyPr wrap="square" rtlCol="0">
            <a:spAutoFit/>
          </a:bodyPr>
          <a:lstStyle/>
          <a:p>
            <a:r>
              <a:rPr lang="en-US" sz="2500" b="1" dirty="0" smtClean="0">
                <a:solidFill>
                  <a:srgbClr val="C00000"/>
                </a:solidFill>
              </a:rPr>
              <a:t>VTA</a:t>
            </a:r>
            <a:endParaRPr lang="en-US" sz="2500" b="1" dirty="0">
              <a:solidFill>
                <a:srgbClr val="C00000"/>
              </a:solidFill>
            </a:endParaRPr>
          </a:p>
        </p:txBody>
      </p:sp>
      <p:sp>
        <p:nvSpPr>
          <p:cNvPr id="14" name="TextBox 13"/>
          <p:cNvSpPr txBox="1"/>
          <p:nvPr/>
        </p:nvSpPr>
        <p:spPr>
          <a:xfrm>
            <a:off x="2667222" y="4465881"/>
            <a:ext cx="990378" cy="477054"/>
          </a:xfrm>
          <a:prstGeom prst="rect">
            <a:avLst/>
          </a:prstGeom>
          <a:noFill/>
        </p:spPr>
        <p:txBody>
          <a:bodyPr wrap="square" rtlCol="0">
            <a:spAutoFit/>
          </a:bodyPr>
          <a:lstStyle/>
          <a:p>
            <a:r>
              <a:rPr lang="en-US" sz="2500" b="1" dirty="0" err="1" smtClean="0">
                <a:solidFill>
                  <a:srgbClr val="00B050"/>
                </a:solidFill>
              </a:rPr>
              <a:t>NAc</a:t>
            </a:r>
            <a:endParaRPr lang="en-US" sz="2500" b="1" dirty="0">
              <a:solidFill>
                <a:srgbClr val="00B050"/>
              </a:solidFill>
            </a:endParaRPr>
          </a:p>
        </p:txBody>
      </p:sp>
      <p:sp>
        <p:nvSpPr>
          <p:cNvPr id="15" name="TextBox 14"/>
          <p:cNvSpPr txBox="1"/>
          <p:nvPr/>
        </p:nvSpPr>
        <p:spPr>
          <a:xfrm>
            <a:off x="1584895" y="3704919"/>
            <a:ext cx="990378" cy="477054"/>
          </a:xfrm>
          <a:prstGeom prst="rect">
            <a:avLst/>
          </a:prstGeom>
          <a:noFill/>
        </p:spPr>
        <p:txBody>
          <a:bodyPr wrap="square" rtlCol="0">
            <a:spAutoFit/>
          </a:bodyPr>
          <a:lstStyle/>
          <a:p>
            <a:r>
              <a:rPr lang="en-US" sz="2500" b="1" dirty="0" smtClean="0">
                <a:solidFill>
                  <a:srgbClr val="002060"/>
                </a:solidFill>
              </a:rPr>
              <a:t>PFC</a:t>
            </a:r>
            <a:endParaRPr lang="en-US" sz="2500" b="1" dirty="0">
              <a:solidFill>
                <a:srgbClr val="002060"/>
              </a:solidFill>
            </a:endParaRPr>
          </a:p>
        </p:txBody>
      </p:sp>
      <p:grpSp>
        <p:nvGrpSpPr>
          <p:cNvPr id="17" name="Group 16"/>
          <p:cNvGrpSpPr/>
          <p:nvPr/>
        </p:nvGrpSpPr>
        <p:grpSpPr>
          <a:xfrm>
            <a:off x="719540" y="3704920"/>
            <a:ext cx="2442871" cy="2023151"/>
            <a:chOff x="719540" y="3704920"/>
            <a:chExt cx="2442871" cy="2023151"/>
          </a:xfrm>
        </p:grpSpPr>
        <p:sp>
          <p:nvSpPr>
            <p:cNvPr id="18" name="Line 7"/>
            <p:cNvSpPr>
              <a:spLocks noChangeShapeType="1"/>
            </p:cNvSpPr>
            <p:nvPr/>
          </p:nvSpPr>
          <p:spPr bwMode="auto">
            <a:xfrm flipH="1">
              <a:off x="2217451" y="3704920"/>
              <a:ext cx="335137" cy="1161377"/>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19" name="TextBox 18"/>
            <p:cNvSpPr txBox="1"/>
            <p:nvPr/>
          </p:nvSpPr>
          <p:spPr>
            <a:xfrm>
              <a:off x="719540" y="4866297"/>
              <a:ext cx="2176060" cy="861774"/>
            </a:xfrm>
            <a:prstGeom prst="rect">
              <a:avLst/>
            </a:prstGeom>
            <a:noFill/>
          </p:spPr>
          <p:txBody>
            <a:bodyPr wrap="square" rtlCol="0">
              <a:spAutoFit/>
            </a:bodyPr>
            <a:lstStyle/>
            <a:p>
              <a:pPr algn="ctr"/>
              <a:r>
                <a:rPr lang="en-US" sz="2500" b="1" dirty="0" smtClean="0"/>
                <a:t>Repeat Behavior</a:t>
              </a:r>
              <a:endParaRPr lang="en-US" sz="2500" b="1" dirty="0"/>
            </a:p>
          </p:txBody>
        </p:sp>
        <p:sp>
          <p:nvSpPr>
            <p:cNvPr id="20" name="Line 7"/>
            <p:cNvSpPr>
              <a:spLocks noChangeShapeType="1"/>
            </p:cNvSpPr>
            <p:nvPr/>
          </p:nvSpPr>
          <p:spPr bwMode="auto">
            <a:xfrm flipH="1">
              <a:off x="2278085" y="4154678"/>
              <a:ext cx="884326" cy="760962"/>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grpSp>
      <p:grpSp>
        <p:nvGrpSpPr>
          <p:cNvPr id="21" name="Group 20"/>
          <p:cNvGrpSpPr/>
          <p:nvPr/>
        </p:nvGrpSpPr>
        <p:grpSpPr>
          <a:xfrm>
            <a:off x="4921368" y="1975218"/>
            <a:ext cx="4331814" cy="1892369"/>
            <a:chOff x="4921368" y="1975218"/>
            <a:chExt cx="4331814" cy="1892369"/>
          </a:xfrm>
        </p:grpSpPr>
        <p:sp>
          <p:nvSpPr>
            <p:cNvPr id="22" name="Line 7"/>
            <p:cNvSpPr>
              <a:spLocks noChangeShapeType="1"/>
            </p:cNvSpPr>
            <p:nvPr/>
          </p:nvSpPr>
          <p:spPr bwMode="auto">
            <a:xfrm flipH="1">
              <a:off x="4921368" y="2452273"/>
              <a:ext cx="2012831" cy="1415314"/>
            </a:xfrm>
            <a:prstGeom prst="line">
              <a:avLst/>
            </a:prstGeom>
            <a:noFill/>
            <a:ln w="38100">
              <a:solidFill>
                <a:schemeClr val="tx1"/>
              </a:solidFill>
              <a:round/>
              <a:headEnd/>
              <a:tailEnd type="triangle" w="med" len="med"/>
            </a:ln>
            <a:extLst>
              <a:ext uri="{909E8E84-426E-40dd-AFC4-6F175D3DCCD1}">
                <a14:hiddenFill xmlns:a14="http://schemas.microsoft.com/office/drawing/2010/main">
                  <a:noFill/>
                </a14:hiddenFill>
              </a:ext>
            </a:extLst>
          </p:spPr>
          <p:txBody>
            <a:bodyPr/>
            <a:lstStyle/>
            <a:p>
              <a:endParaRPr lang="en-US"/>
            </a:p>
          </p:txBody>
        </p:sp>
        <p:sp>
          <p:nvSpPr>
            <p:cNvPr id="23" name="TextBox 22"/>
            <p:cNvSpPr txBox="1"/>
            <p:nvPr/>
          </p:nvSpPr>
          <p:spPr>
            <a:xfrm>
              <a:off x="6423102" y="1975218"/>
              <a:ext cx="2830080" cy="1169551"/>
            </a:xfrm>
            <a:prstGeom prst="rect">
              <a:avLst/>
            </a:prstGeom>
            <a:noFill/>
          </p:spPr>
          <p:txBody>
            <a:bodyPr wrap="square" rtlCol="0">
              <a:spAutoFit/>
            </a:bodyPr>
            <a:lstStyle/>
            <a:p>
              <a:pPr algn="ctr"/>
              <a:r>
                <a:rPr lang="en-US" sz="2500" b="1" dirty="0" smtClean="0"/>
                <a:t>Pleasurable stimuli </a:t>
              </a:r>
            </a:p>
            <a:p>
              <a:pPr algn="ctr"/>
              <a:r>
                <a:rPr lang="en-US" sz="2000" b="1" dirty="0" smtClean="0"/>
                <a:t>(i.e. Drugs of abuse)</a:t>
              </a:r>
              <a:endParaRPr lang="en-US" sz="2000" b="1" dirty="0"/>
            </a:p>
          </p:txBody>
        </p:sp>
      </p:grpSp>
    </p:spTree>
    <p:extLst>
      <p:ext uri="{BB962C8B-B14F-4D97-AF65-F5344CB8AC3E}">
        <p14:creationId xmlns:p14="http://schemas.microsoft.com/office/powerpoint/2010/main" val="2276950410"/>
      </p:ext>
    </p:extLst>
  </p:cSld>
  <p:clrMapOvr>
    <a:masterClrMapping/>
  </p:clrMapOvr>
  <p:timing>
    <p:tnLst>
      <p:par>
        <p:cTn xmlns:p14="http://schemas.microsoft.com/office/powerpoint/2010/mai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21"/>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Similarities </a:t>
            </a:r>
            <a:r>
              <a:rPr lang="en-US" dirty="0"/>
              <a:t>between drug use and food consumption</a:t>
            </a:r>
          </a:p>
        </p:txBody>
      </p:sp>
      <p:sp>
        <p:nvSpPr>
          <p:cNvPr id="3" name="Content Placeholder 2"/>
          <p:cNvSpPr>
            <a:spLocks noGrp="1"/>
          </p:cNvSpPr>
          <p:nvPr>
            <p:ph idx="1"/>
          </p:nvPr>
        </p:nvSpPr>
        <p:spPr>
          <a:xfrm>
            <a:off x="457200" y="1842515"/>
            <a:ext cx="8229600" cy="4283648"/>
          </a:xfrm>
        </p:spPr>
        <p:txBody>
          <a:bodyPr/>
          <a:lstStyle/>
          <a:p>
            <a:pPr lvl="1"/>
            <a:r>
              <a:rPr lang="en-US" dirty="0" smtClean="0"/>
              <a:t>Effect on the reward pathway</a:t>
            </a:r>
          </a:p>
          <a:p>
            <a:pPr lvl="1"/>
            <a:r>
              <a:rPr lang="en-US" dirty="0" smtClean="0"/>
              <a:t>Existence of intense cravings</a:t>
            </a:r>
          </a:p>
          <a:p>
            <a:pPr lvl="1"/>
            <a:r>
              <a:rPr lang="en-US" dirty="0" smtClean="0"/>
              <a:t>Role of genetics and environmental factors</a:t>
            </a:r>
          </a:p>
          <a:p>
            <a:pPr lvl="1"/>
            <a:r>
              <a:rPr lang="en-US" dirty="0" smtClean="0"/>
              <a:t>Involvement of stress</a:t>
            </a:r>
            <a:endParaRPr lang="en-US" dirty="0"/>
          </a:p>
          <a:p>
            <a:pPr lvl="1"/>
            <a:r>
              <a:rPr lang="en-US" dirty="0" smtClean="0"/>
              <a:t>Development of tolerance and withdrawal</a:t>
            </a:r>
          </a:p>
          <a:p>
            <a:pPr lvl="1"/>
            <a:r>
              <a:rPr lang="en-US" dirty="0" smtClean="0"/>
              <a:t>Effect of overconsumption on the brain</a:t>
            </a:r>
          </a:p>
          <a:p>
            <a:endParaRPr lang="en-US" dirty="0"/>
          </a:p>
        </p:txBody>
      </p:sp>
    </p:spTree>
    <p:extLst>
      <p:ext uri="{BB962C8B-B14F-4D97-AF65-F5344CB8AC3E}">
        <p14:creationId xmlns:p14="http://schemas.microsoft.com/office/powerpoint/2010/main" val="4083731416"/>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Activity: Do behavioral treatments for obesity work?</a:t>
            </a:r>
            <a:endParaRPr lang="en-US" dirty="0"/>
          </a:p>
        </p:txBody>
      </p:sp>
      <p:pic>
        <p:nvPicPr>
          <p:cNvPr id="8" name="Picture 7"/>
          <p:cNvPicPr/>
          <p:nvPr/>
        </p:nvPicPr>
        <p:blipFill>
          <a:blip r:embed="rId2">
            <a:extLst>
              <a:ext uri="{28A0092B-C50C-407E-A947-70E740481C1C}">
                <a14:useLocalDpi xmlns:a14="http://schemas.microsoft.com/office/drawing/2010/main" val="0"/>
              </a:ext>
            </a:extLst>
          </a:blip>
          <a:srcRect/>
          <a:stretch>
            <a:fillRect/>
          </a:stretch>
        </p:blipFill>
        <p:spPr bwMode="auto">
          <a:xfrm>
            <a:off x="457200" y="1606410"/>
            <a:ext cx="8303674" cy="4365649"/>
          </a:xfrm>
          <a:prstGeom prst="rect">
            <a:avLst/>
          </a:prstGeom>
          <a:noFill/>
          <a:ln>
            <a:noFill/>
          </a:ln>
        </p:spPr>
      </p:pic>
    </p:spTree>
    <p:extLst>
      <p:ext uri="{BB962C8B-B14F-4D97-AF65-F5344CB8AC3E}">
        <p14:creationId xmlns:p14="http://schemas.microsoft.com/office/powerpoint/2010/main" val="1362803654"/>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57537"/>
            <a:ext cx="8229600" cy="1143000"/>
          </a:xfrm>
        </p:spPr>
        <p:txBody>
          <a:bodyPr/>
          <a:lstStyle/>
          <a:p>
            <a:r>
              <a:rPr lang="en-US" dirty="0" smtClean="0"/>
              <a:t>Introduction</a:t>
            </a:r>
            <a:endParaRPr lang="en-US" dirty="0"/>
          </a:p>
        </p:txBody>
      </p:sp>
      <p:sp>
        <p:nvSpPr>
          <p:cNvPr id="4" name="Rectangle 3"/>
          <p:cNvSpPr/>
          <p:nvPr/>
        </p:nvSpPr>
        <p:spPr>
          <a:xfrm>
            <a:off x="457200" y="1579919"/>
            <a:ext cx="8229600" cy="2677656"/>
          </a:xfrm>
          <a:prstGeom prst="rect">
            <a:avLst/>
          </a:prstGeom>
        </p:spPr>
        <p:txBody>
          <a:bodyPr wrap="square">
            <a:spAutoFit/>
          </a:bodyPr>
          <a:lstStyle/>
          <a:p>
            <a:pPr marL="457200" lvl="0" indent="-457200">
              <a:buFont typeface="+mj-lt"/>
              <a:buAutoNum type="arabicPeriod"/>
            </a:pPr>
            <a:r>
              <a:rPr lang="en-US" sz="2400" dirty="0" smtClean="0"/>
              <a:t>What </a:t>
            </a:r>
            <a:r>
              <a:rPr lang="en-US" sz="2400" dirty="0"/>
              <a:t>previous research was the study based on</a:t>
            </a:r>
            <a:r>
              <a:rPr lang="en-US" sz="2400" dirty="0" smtClean="0"/>
              <a:t>? What </a:t>
            </a:r>
            <a:r>
              <a:rPr lang="en-US" sz="2400" dirty="0"/>
              <a:t>did that previous research show</a:t>
            </a:r>
            <a:r>
              <a:rPr lang="en-US" sz="2400" dirty="0" smtClean="0"/>
              <a:t>?</a:t>
            </a:r>
          </a:p>
          <a:p>
            <a:pPr marL="457200" lvl="0" indent="-457200">
              <a:buFont typeface="+mj-lt"/>
              <a:buAutoNum type="arabicPeriod"/>
            </a:pPr>
            <a:endParaRPr lang="en-US" sz="2400" dirty="0" smtClean="0"/>
          </a:p>
          <a:p>
            <a:pPr marL="457200" lvl="0" indent="-457200">
              <a:buFont typeface="+mj-lt"/>
              <a:buAutoNum type="arabicPeriod"/>
            </a:pPr>
            <a:r>
              <a:rPr lang="en-US" sz="2400" dirty="0" smtClean="0"/>
              <a:t>What </a:t>
            </a:r>
            <a:r>
              <a:rPr lang="en-US" sz="2400" dirty="0"/>
              <a:t>was the purpose of this study</a:t>
            </a:r>
            <a:r>
              <a:rPr lang="en-US" sz="2400" dirty="0" smtClean="0"/>
              <a:t>?</a:t>
            </a:r>
          </a:p>
          <a:p>
            <a:pPr lvl="0"/>
            <a:endParaRPr lang="en-US" sz="2400" dirty="0" smtClean="0"/>
          </a:p>
          <a:p>
            <a:pPr marL="457200" lvl="0" indent="-457200">
              <a:buFont typeface="+mj-lt"/>
              <a:buAutoNum type="arabicPeriod"/>
            </a:pPr>
            <a:r>
              <a:rPr lang="en-US" sz="2400" dirty="0" smtClean="0"/>
              <a:t>What were the two hypotheses </a:t>
            </a:r>
            <a:r>
              <a:rPr lang="en-US" sz="2400" dirty="0"/>
              <a:t>that </a:t>
            </a:r>
            <a:r>
              <a:rPr lang="en-US" sz="2400" dirty="0" smtClean="0"/>
              <a:t>this </a:t>
            </a:r>
            <a:r>
              <a:rPr lang="en-US" sz="2400" dirty="0"/>
              <a:t>study is based on? </a:t>
            </a:r>
          </a:p>
        </p:txBody>
      </p:sp>
    </p:spTree>
    <p:extLst>
      <p:ext uri="{BB962C8B-B14F-4D97-AF65-F5344CB8AC3E}">
        <p14:creationId xmlns:p14="http://schemas.microsoft.com/office/powerpoint/2010/main" val="155677201"/>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926"/>
            <a:ext cx="8229600" cy="960900"/>
          </a:xfrm>
        </p:spPr>
        <p:txBody>
          <a:bodyPr/>
          <a:lstStyle/>
          <a:p>
            <a:r>
              <a:rPr lang="en-US" dirty="0" smtClean="0"/>
              <a:t>Methods</a:t>
            </a:r>
            <a:endParaRPr lang="en-US" dirty="0"/>
          </a:p>
        </p:txBody>
      </p:sp>
      <p:sp>
        <p:nvSpPr>
          <p:cNvPr id="8" name="TextBox 7"/>
          <p:cNvSpPr txBox="1"/>
          <p:nvPr/>
        </p:nvSpPr>
        <p:spPr>
          <a:xfrm>
            <a:off x="457200" y="1408062"/>
            <a:ext cx="8229600" cy="4370427"/>
          </a:xfrm>
          <a:prstGeom prst="rect">
            <a:avLst/>
          </a:prstGeom>
          <a:noFill/>
        </p:spPr>
        <p:txBody>
          <a:bodyPr wrap="square" rtlCol="0">
            <a:spAutoFit/>
          </a:bodyPr>
          <a:lstStyle/>
          <a:p>
            <a:pPr marL="457200" lvl="0" indent="-457200">
              <a:buFont typeface="+mj-lt"/>
              <a:buAutoNum type="arabicPeriod" startAt="4"/>
            </a:pPr>
            <a:r>
              <a:rPr lang="en-US" sz="2000" dirty="0"/>
              <a:t>What were the criteria for inclusion</a:t>
            </a:r>
            <a:r>
              <a:rPr lang="en-US" sz="2000" dirty="0" smtClean="0"/>
              <a:t>?</a:t>
            </a:r>
          </a:p>
          <a:p>
            <a:pPr marL="457200" lvl="0" indent="-457200">
              <a:buFont typeface="+mj-lt"/>
              <a:buAutoNum type="arabicPeriod" startAt="4"/>
            </a:pPr>
            <a:endParaRPr lang="en-US" sz="2000" dirty="0" smtClean="0"/>
          </a:p>
          <a:p>
            <a:pPr marL="457200" lvl="0" indent="-457200">
              <a:buFont typeface="+mj-lt"/>
              <a:buAutoNum type="arabicPeriod" startAt="4"/>
            </a:pPr>
            <a:r>
              <a:rPr lang="en-US" sz="2000" dirty="0" smtClean="0"/>
              <a:t>What </a:t>
            </a:r>
            <a:r>
              <a:rPr lang="en-US" sz="2000" dirty="0"/>
              <a:t>were the criteria for exclusion? Why were these criteria selected</a:t>
            </a:r>
            <a:r>
              <a:rPr lang="en-US" sz="2000" dirty="0" smtClean="0"/>
              <a:t>?</a:t>
            </a:r>
          </a:p>
          <a:p>
            <a:pPr marL="457200" lvl="0" indent="-457200">
              <a:buFont typeface="+mj-lt"/>
              <a:buAutoNum type="arabicPeriod" startAt="4"/>
            </a:pPr>
            <a:endParaRPr lang="en-US" sz="2000" dirty="0" smtClean="0"/>
          </a:p>
          <a:p>
            <a:pPr marL="457200" lvl="0" indent="-457200">
              <a:buFont typeface="+mj-lt"/>
              <a:buAutoNum type="arabicPeriod" startAt="4"/>
            </a:pPr>
            <a:r>
              <a:rPr lang="en-US" sz="2000" dirty="0" smtClean="0"/>
              <a:t>What </a:t>
            </a:r>
            <a:r>
              <a:rPr lang="en-US" sz="2000" dirty="0"/>
              <a:t>was the total number of participants</a:t>
            </a:r>
            <a:r>
              <a:rPr lang="en-US" sz="2000" dirty="0" smtClean="0"/>
              <a:t>?</a:t>
            </a:r>
          </a:p>
          <a:p>
            <a:pPr marL="457200" lvl="0" indent="-457200">
              <a:buFont typeface="+mj-lt"/>
              <a:buAutoNum type="arabicPeriod" startAt="4"/>
            </a:pPr>
            <a:endParaRPr lang="en-US" sz="2000" dirty="0" smtClean="0"/>
          </a:p>
          <a:p>
            <a:pPr marL="457200" lvl="0" indent="-457200">
              <a:buFont typeface="+mj-lt"/>
              <a:buAutoNum type="arabicPeriod" startAt="4"/>
            </a:pPr>
            <a:r>
              <a:rPr lang="en-US" sz="2000" dirty="0" smtClean="0"/>
              <a:t>How </a:t>
            </a:r>
            <a:r>
              <a:rPr lang="en-US" sz="2000" dirty="0"/>
              <a:t>long did each of the treatments last</a:t>
            </a:r>
            <a:r>
              <a:rPr lang="en-US" sz="2000" dirty="0" smtClean="0"/>
              <a:t>?</a:t>
            </a:r>
          </a:p>
          <a:p>
            <a:pPr marL="457200" lvl="0" indent="-457200">
              <a:buFont typeface="+mj-lt"/>
              <a:buAutoNum type="arabicPeriod" startAt="4"/>
            </a:pPr>
            <a:endParaRPr lang="en-US" sz="2000" dirty="0" smtClean="0"/>
          </a:p>
          <a:p>
            <a:pPr marL="457200" lvl="0" indent="-457200">
              <a:buFont typeface="+mj-lt"/>
              <a:buAutoNum type="arabicPeriod" startAt="4"/>
            </a:pPr>
            <a:r>
              <a:rPr lang="en-US" sz="2000" dirty="0" smtClean="0"/>
              <a:t>With </a:t>
            </a:r>
            <a:r>
              <a:rPr lang="en-US" sz="2000" dirty="0"/>
              <a:t>these numbers of participants, how much difference between the BT and CBT groups could they detect</a:t>
            </a:r>
            <a:r>
              <a:rPr lang="en-US" sz="2000" dirty="0" smtClean="0"/>
              <a:t>?</a:t>
            </a:r>
          </a:p>
          <a:p>
            <a:pPr marL="457200" lvl="0" indent="-457200">
              <a:buFont typeface="+mj-lt"/>
              <a:buAutoNum type="arabicPeriod" startAt="4"/>
            </a:pPr>
            <a:endParaRPr lang="en-US" sz="2000" dirty="0" smtClean="0"/>
          </a:p>
          <a:p>
            <a:pPr marL="457200" lvl="0" indent="-457200">
              <a:buFont typeface="+mj-lt"/>
              <a:buAutoNum type="arabicPeriod" startAt="4"/>
            </a:pPr>
            <a:r>
              <a:rPr lang="en-US" sz="2000" dirty="0" smtClean="0"/>
              <a:t>What </a:t>
            </a:r>
            <a:r>
              <a:rPr lang="en-US" sz="2000" dirty="0"/>
              <a:t>was the purpose of the Institutional Review board?</a:t>
            </a:r>
          </a:p>
          <a:p>
            <a:pPr marL="285750" indent="-285750">
              <a:buFont typeface="Arial"/>
              <a:buChar char="•"/>
            </a:pPr>
            <a:endParaRPr lang="en-US" dirty="0"/>
          </a:p>
        </p:txBody>
      </p:sp>
    </p:spTree>
    <p:extLst>
      <p:ext uri="{BB962C8B-B14F-4D97-AF65-F5344CB8AC3E}">
        <p14:creationId xmlns:p14="http://schemas.microsoft.com/office/powerpoint/2010/main" val="3209908849"/>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926"/>
            <a:ext cx="8229600" cy="960900"/>
          </a:xfrm>
        </p:spPr>
        <p:txBody>
          <a:bodyPr/>
          <a:lstStyle/>
          <a:p>
            <a:r>
              <a:rPr lang="en-US" dirty="0" smtClean="0"/>
              <a:t>How were they randomized?</a:t>
            </a:r>
            <a:endParaRPr lang="en-US" dirty="0"/>
          </a:p>
        </p:txBody>
      </p:sp>
      <p:pic>
        <p:nvPicPr>
          <p:cNvPr id="5" name="Picture 4"/>
          <p:cNvPicPr>
            <a:picLocks noChangeAspect="1"/>
          </p:cNvPicPr>
          <p:nvPr/>
        </p:nvPicPr>
        <p:blipFill>
          <a:blip r:embed="rId2"/>
          <a:stretch>
            <a:fillRect/>
          </a:stretch>
        </p:blipFill>
        <p:spPr>
          <a:xfrm>
            <a:off x="575272" y="1800024"/>
            <a:ext cx="7962900" cy="1473200"/>
          </a:xfrm>
          <a:prstGeom prst="rect">
            <a:avLst/>
          </a:prstGeom>
        </p:spPr>
      </p:pic>
      <p:sp>
        <p:nvSpPr>
          <p:cNvPr id="6" name="TextBox 5"/>
          <p:cNvSpPr txBox="1"/>
          <p:nvPr/>
        </p:nvSpPr>
        <p:spPr>
          <a:xfrm>
            <a:off x="1950697" y="4549372"/>
            <a:ext cx="1865640" cy="646331"/>
          </a:xfrm>
          <a:prstGeom prst="rect">
            <a:avLst/>
          </a:prstGeom>
          <a:noFill/>
        </p:spPr>
        <p:txBody>
          <a:bodyPr wrap="none" rtlCol="0">
            <a:spAutoFit/>
          </a:bodyPr>
          <a:lstStyle/>
          <a:p>
            <a:r>
              <a:rPr lang="en-US" dirty="0" smtClean="0"/>
              <a:t>GSH:</a:t>
            </a:r>
          </a:p>
          <a:p>
            <a:r>
              <a:rPr lang="en-US" dirty="0" smtClean="0"/>
              <a:t>Guided self-help</a:t>
            </a:r>
            <a:endParaRPr lang="en-US" dirty="0"/>
          </a:p>
        </p:txBody>
      </p:sp>
      <p:sp>
        <p:nvSpPr>
          <p:cNvPr id="9" name="TextBox 8"/>
          <p:cNvSpPr txBox="1"/>
          <p:nvPr/>
        </p:nvSpPr>
        <p:spPr>
          <a:xfrm>
            <a:off x="4059765" y="4549372"/>
            <a:ext cx="2109434" cy="646331"/>
          </a:xfrm>
          <a:prstGeom prst="rect">
            <a:avLst/>
          </a:prstGeom>
          <a:noFill/>
        </p:spPr>
        <p:txBody>
          <a:bodyPr wrap="none" rtlCol="0">
            <a:spAutoFit/>
          </a:bodyPr>
          <a:lstStyle/>
          <a:p>
            <a:r>
              <a:rPr lang="en-US" dirty="0" smtClean="0"/>
              <a:t>BT:</a:t>
            </a:r>
          </a:p>
          <a:p>
            <a:r>
              <a:rPr lang="en-US" dirty="0" smtClean="0"/>
              <a:t>Behavioral therapy</a:t>
            </a:r>
            <a:endParaRPr lang="en-US" dirty="0"/>
          </a:p>
        </p:txBody>
      </p:sp>
      <p:sp>
        <p:nvSpPr>
          <p:cNvPr id="10" name="TextBox 9"/>
          <p:cNvSpPr txBox="1"/>
          <p:nvPr/>
        </p:nvSpPr>
        <p:spPr>
          <a:xfrm>
            <a:off x="6285578" y="4549372"/>
            <a:ext cx="2301832" cy="923330"/>
          </a:xfrm>
          <a:prstGeom prst="rect">
            <a:avLst/>
          </a:prstGeom>
          <a:noFill/>
        </p:spPr>
        <p:txBody>
          <a:bodyPr wrap="none" rtlCol="0">
            <a:spAutoFit/>
          </a:bodyPr>
          <a:lstStyle/>
          <a:p>
            <a:r>
              <a:rPr lang="en-US" dirty="0" smtClean="0"/>
              <a:t>CBT:</a:t>
            </a:r>
          </a:p>
          <a:p>
            <a:r>
              <a:rPr lang="en-US" dirty="0" smtClean="0"/>
              <a:t>Cognitive Behavioral </a:t>
            </a:r>
          </a:p>
          <a:p>
            <a:r>
              <a:rPr lang="en-US" dirty="0" smtClean="0"/>
              <a:t>therapy</a:t>
            </a:r>
            <a:endParaRPr lang="en-US" dirty="0"/>
          </a:p>
        </p:txBody>
      </p:sp>
      <p:cxnSp>
        <p:nvCxnSpPr>
          <p:cNvPr id="12" name="Straight Arrow Connector 11"/>
          <p:cNvCxnSpPr/>
          <p:nvPr/>
        </p:nvCxnSpPr>
        <p:spPr>
          <a:xfrm flipV="1">
            <a:off x="7431913" y="3457451"/>
            <a:ext cx="0" cy="759632"/>
          </a:xfrm>
          <a:prstGeom prst="straightConnector1">
            <a:avLst/>
          </a:prstGeom>
          <a:ln w="44450">
            <a:solidFill>
              <a:srgbClr val="FF0000"/>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13" name="Straight Arrow Connector 12"/>
          <p:cNvCxnSpPr/>
          <p:nvPr/>
        </p:nvCxnSpPr>
        <p:spPr>
          <a:xfrm flipV="1">
            <a:off x="5095567" y="3457451"/>
            <a:ext cx="0" cy="759632"/>
          </a:xfrm>
          <a:prstGeom prst="straightConnector1">
            <a:avLst/>
          </a:prstGeom>
          <a:ln w="44450">
            <a:solidFill>
              <a:srgbClr val="FF0000"/>
            </a:solidFill>
            <a:tailEnd type="triangle" w="lg" len="lg"/>
          </a:ln>
        </p:spPr>
        <p:style>
          <a:lnRef idx="2">
            <a:schemeClr val="accent1"/>
          </a:lnRef>
          <a:fillRef idx="0">
            <a:schemeClr val="accent1"/>
          </a:fillRef>
          <a:effectRef idx="1">
            <a:schemeClr val="accent1"/>
          </a:effectRef>
          <a:fontRef idx="minor">
            <a:schemeClr val="tx1"/>
          </a:fontRef>
        </p:style>
      </p:cxnSp>
      <p:cxnSp>
        <p:nvCxnSpPr>
          <p:cNvPr id="14" name="Straight Arrow Connector 13"/>
          <p:cNvCxnSpPr/>
          <p:nvPr/>
        </p:nvCxnSpPr>
        <p:spPr>
          <a:xfrm flipV="1">
            <a:off x="2896530" y="3457451"/>
            <a:ext cx="0" cy="759632"/>
          </a:xfrm>
          <a:prstGeom prst="straightConnector1">
            <a:avLst/>
          </a:prstGeom>
          <a:ln w="44450">
            <a:solidFill>
              <a:srgbClr val="FF0000"/>
            </a:solidFill>
            <a:tailEnd type="triangle" w="lg" len="lg"/>
          </a:ln>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2669283723"/>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5926"/>
            <a:ext cx="8229600" cy="960900"/>
          </a:xfrm>
        </p:spPr>
        <p:txBody>
          <a:bodyPr/>
          <a:lstStyle/>
          <a:p>
            <a:r>
              <a:rPr lang="en-US" dirty="0" smtClean="0"/>
              <a:t>What were the interventions?</a:t>
            </a:r>
            <a:endParaRPr lang="en-US" dirty="0"/>
          </a:p>
        </p:txBody>
      </p:sp>
      <p:graphicFrame>
        <p:nvGraphicFramePr>
          <p:cNvPr id="3" name="Table 2"/>
          <p:cNvGraphicFramePr>
            <a:graphicFrameLocks noGrp="1"/>
          </p:cNvGraphicFramePr>
          <p:nvPr>
            <p:extLst>
              <p:ext uri="{D42A27DB-BD31-4B8C-83A1-F6EECF244321}">
                <p14:modId xmlns:p14="http://schemas.microsoft.com/office/powerpoint/2010/main" val="2620975794"/>
              </p:ext>
            </p:extLst>
          </p:nvPr>
        </p:nvGraphicFramePr>
        <p:xfrm>
          <a:off x="961169" y="1585772"/>
          <a:ext cx="6642381" cy="3925483"/>
        </p:xfrm>
        <a:graphic>
          <a:graphicData uri="http://schemas.openxmlformats.org/drawingml/2006/table">
            <a:tbl>
              <a:tblPr firstRow="1" bandRow="1">
                <a:tableStyleId>{F5AB1C69-6EDB-4FF4-983F-18BD219EF322}</a:tableStyleId>
              </a:tblPr>
              <a:tblGrid>
                <a:gridCol w="6642381"/>
              </a:tblGrid>
              <a:tr h="542203">
                <a:tc>
                  <a:txBody>
                    <a:bodyPr/>
                    <a:lstStyle/>
                    <a:p>
                      <a:r>
                        <a:rPr lang="en-US" sz="2800" dirty="0" smtClean="0">
                          <a:solidFill>
                            <a:schemeClr val="tx1"/>
                          </a:solidFill>
                        </a:rPr>
                        <a:t>GSH</a:t>
                      </a:r>
                      <a:r>
                        <a:rPr lang="en-US" sz="2800" baseline="0" dirty="0" smtClean="0">
                          <a:solidFill>
                            <a:schemeClr val="tx1"/>
                          </a:solidFill>
                        </a:rPr>
                        <a:t> </a:t>
                      </a:r>
                      <a:r>
                        <a:rPr lang="en-US" sz="2800" dirty="0" smtClean="0">
                          <a:solidFill>
                            <a:schemeClr val="tx1"/>
                          </a:solidFill>
                        </a:rPr>
                        <a:t>(Guided self-help)</a:t>
                      </a:r>
                      <a:endParaRPr lang="en-US" sz="2800" dirty="0">
                        <a:solidFill>
                          <a:schemeClr val="tx1"/>
                        </a:solidFill>
                      </a:endParaRPr>
                    </a:p>
                  </a:txBody>
                  <a:tcPr/>
                </a:tc>
              </a:tr>
              <a:tr h="447218">
                <a:tc>
                  <a:txBody>
                    <a:bodyPr/>
                    <a:lstStyle/>
                    <a:p>
                      <a:pPr marL="285750" indent="-285750">
                        <a:buFont typeface="Arial"/>
                        <a:buChar char="•"/>
                      </a:pPr>
                      <a:r>
                        <a:rPr lang="en-US" sz="2400" baseline="0" dirty="0" smtClean="0"/>
                        <a:t>Lasts 24 weeks</a:t>
                      </a:r>
                    </a:p>
                    <a:p>
                      <a:pPr marL="0" indent="0">
                        <a:buFont typeface="Arial"/>
                        <a:buNone/>
                      </a:pPr>
                      <a:endParaRPr lang="en-US" sz="2400" baseline="0" dirty="0" smtClean="0"/>
                    </a:p>
                    <a:p>
                      <a:pPr marL="285750" indent="-285750">
                        <a:buFont typeface="Arial"/>
                        <a:buChar char="•"/>
                      </a:pPr>
                      <a:r>
                        <a:rPr lang="en-US" sz="2400" dirty="0" smtClean="0"/>
                        <a:t>Participants</a:t>
                      </a:r>
                      <a:r>
                        <a:rPr lang="en-US" sz="2400" baseline="0" dirty="0" smtClean="0"/>
                        <a:t> asked to restrict their calories to 1200 daily, make healthy food choices and gradually increase level of activity</a:t>
                      </a:r>
                    </a:p>
                    <a:p>
                      <a:pPr marL="0" indent="0">
                        <a:buFont typeface="Arial"/>
                        <a:buNone/>
                      </a:pPr>
                      <a:endParaRPr lang="en-US" sz="2400" baseline="0" dirty="0" smtClean="0"/>
                    </a:p>
                    <a:p>
                      <a:pPr marL="285750" indent="-285750">
                        <a:buFont typeface="Arial"/>
                        <a:buChar char="•"/>
                      </a:pPr>
                      <a:r>
                        <a:rPr lang="en-US" sz="2400" baseline="0" dirty="0" smtClean="0"/>
                        <a:t>2 face-to-face sessions with a therapist.</a:t>
                      </a:r>
                    </a:p>
                    <a:p>
                      <a:pPr marL="285750" indent="-285750">
                        <a:buFont typeface="Arial"/>
                        <a:buChar char="•"/>
                      </a:pPr>
                      <a:endParaRPr lang="en-US" sz="2400" baseline="0" dirty="0" smtClean="0"/>
                    </a:p>
                    <a:p>
                      <a:pPr marL="285750" indent="-285750">
                        <a:buFont typeface="Arial"/>
                        <a:buChar char="•"/>
                      </a:pPr>
                      <a:r>
                        <a:rPr lang="en-US" sz="2400" baseline="0" dirty="0" smtClean="0"/>
                        <a:t>15 20-minute phone calls.</a:t>
                      </a:r>
                    </a:p>
                  </a:txBody>
                  <a:tcPr/>
                </a:tc>
              </a:tr>
            </a:tbl>
          </a:graphicData>
        </a:graphic>
      </p:graphicFrame>
    </p:spTree>
    <p:extLst>
      <p:ext uri="{BB962C8B-B14F-4D97-AF65-F5344CB8AC3E}">
        <p14:creationId xmlns:p14="http://schemas.microsoft.com/office/powerpoint/2010/main" val="491608126"/>
      </p:ext>
    </p:extLst>
  </p:cSld>
  <p:clrMapOvr>
    <a:masterClrMapping/>
  </p:clrMapOvr>
  <p:timing>
    <p:tnLst>
      <p:par>
        <p:cTn xmlns:p14="http://schemas.microsoft.com/office/powerpoint/2010/main" id="1" dur="indefinite" restart="never" nodeType="tmRoot"/>
      </p:par>
    </p:tnLst>
  </p:timing>
</p:sld>
</file>

<file path=ppt/theme/theme1.xml><?xml version="1.0" encoding="utf-8"?>
<a:theme xmlns:a="http://schemas.openxmlformats.org/drawingml/2006/main" name="MD final colors">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MD final colors.thmx</Template>
  <TotalTime>11694</TotalTime>
  <Words>691</Words>
  <Application>Microsoft Macintosh PowerPoint</Application>
  <PresentationFormat>On-screen Show (4:3)</PresentationFormat>
  <Paragraphs>110</Paragraphs>
  <Slides>18</Slides>
  <Notes>2</Notes>
  <HiddenSlides>0</HiddenSlides>
  <MMClips>0</MMClips>
  <ScaleCrop>false</ScaleCrop>
  <HeadingPairs>
    <vt:vector size="4" baseType="variant">
      <vt:variant>
        <vt:lpstr>Theme</vt:lpstr>
      </vt:variant>
      <vt:variant>
        <vt:i4>1</vt:i4>
      </vt:variant>
      <vt:variant>
        <vt:lpstr>Slide Titles</vt:lpstr>
      </vt:variant>
      <vt:variant>
        <vt:i4>18</vt:i4>
      </vt:variant>
    </vt:vector>
  </HeadingPairs>
  <TitlesOfParts>
    <vt:vector size="19" baseType="lpstr">
      <vt:lpstr>MD final colors</vt:lpstr>
      <vt:lpstr>Should we treat obesity with behavioral therapies? </vt:lpstr>
      <vt:lpstr>Do Now</vt:lpstr>
      <vt:lpstr>Learning from Addiction –  The Reward pathway: </vt:lpstr>
      <vt:lpstr>Similarities between drug use and food consumption</vt:lpstr>
      <vt:lpstr>Activity: Do behavioral treatments for obesity work?</vt:lpstr>
      <vt:lpstr>Introduction</vt:lpstr>
      <vt:lpstr>Methods</vt:lpstr>
      <vt:lpstr>How were they randomized?</vt:lpstr>
      <vt:lpstr>What were the interventions?</vt:lpstr>
      <vt:lpstr>PowerPoint Presentation</vt:lpstr>
      <vt:lpstr>PowerPoint Presentation</vt:lpstr>
      <vt:lpstr>Treatments </vt:lpstr>
      <vt:lpstr>Results</vt:lpstr>
      <vt:lpstr>What did they find?</vt:lpstr>
      <vt:lpstr>Conclusions</vt:lpstr>
      <vt:lpstr>What do you think?</vt:lpstr>
      <vt:lpstr>Wrap up:  How can we treat obesity?</vt:lpstr>
      <vt:lpstr>Homework</vt:lpstr>
    </vt:vector>
  </TitlesOfParts>
  <Company>tufts university</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KatieJeff</dc:creator>
  <cp:lastModifiedBy>Stephanie Tammen</cp:lastModifiedBy>
  <cp:revision>71</cp:revision>
  <dcterms:modified xsi:type="dcterms:W3CDTF">2014-12-15T21:42:30Z</dcterms:modified>
</cp:coreProperties>
</file>